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457" r:id="rId2"/>
    <p:sldId id="508" r:id="rId3"/>
    <p:sldId id="509" r:id="rId4"/>
    <p:sldId id="510" r:id="rId5"/>
    <p:sldId id="258" r:id="rId6"/>
    <p:sldId id="263" r:id="rId7"/>
    <p:sldId id="269" r:id="rId8"/>
    <p:sldId id="484" r:id="rId9"/>
    <p:sldId id="486" r:id="rId10"/>
    <p:sldId id="485" r:id="rId11"/>
    <p:sldId id="487" r:id="rId12"/>
    <p:sldId id="488" r:id="rId13"/>
    <p:sldId id="489" r:id="rId14"/>
    <p:sldId id="273" r:id="rId15"/>
    <p:sldId id="490" r:id="rId16"/>
    <p:sldId id="491" r:id="rId17"/>
    <p:sldId id="493" r:id="rId18"/>
    <p:sldId id="502" r:id="rId19"/>
    <p:sldId id="492" r:id="rId20"/>
    <p:sldId id="477" r:id="rId21"/>
    <p:sldId id="478" r:id="rId22"/>
    <p:sldId id="479" r:id="rId23"/>
    <p:sldId id="480" r:id="rId24"/>
    <p:sldId id="481" r:id="rId25"/>
    <p:sldId id="482" r:id="rId26"/>
    <p:sldId id="483" r:id="rId27"/>
    <p:sldId id="503" r:id="rId28"/>
    <p:sldId id="504" r:id="rId29"/>
    <p:sldId id="505" r:id="rId30"/>
    <p:sldId id="506" r:id="rId31"/>
    <p:sldId id="459" r:id="rId32"/>
    <p:sldId id="460" r:id="rId33"/>
    <p:sldId id="461" r:id="rId34"/>
    <p:sldId id="462" r:id="rId35"/>
    <p:sldId id="463" r:id="rId36"/>
    <p:sldId id="464" r:id="rId37"/>
    <p:sldId id="465" r:id="rId38"/>
    <p:sldId id="466" r:id="rId39"/>
    <p:sldId id="467" r:id="rId40"/>
    <p:sldId id="468" r:id="rId41"/>
    <p:sldId id="469" r:id="rId42"/>
    <p:sldId id="470" r:id="rId43"/>
    <p:sldId id="471" r:id="rId44"/>
    <p:sldId id="472" r:id="rId45"/>
    <p:sldId id="474" r:id="rId46"/>
    <p:sldId id="473" r:id="rId47"/>
    <p:sldId id="475" r:id="rId48"/>
    <p:sldId id="476" r:id="rId49"/>
    <p:sldId id="507" r:id="rId50"/>
    <p:sldId id="495" r:id="rId51"/>
    <p:sldId id="496" r:id="rId52"/>
    <p:sldId id="497" r:id="rId53"/>
    <p:sldId id="498" r:id="rId54"/>
    <p:sldId id="501" r:id="rId55"/>
    <p:sldId id="499" r:id="rId56"/>
    <p:sldId id="500" r:id="rId57"/>
    <p:sldId id="458"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0C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802" autoAdjust="0"/>
  </p:normalViewPr>
  <p:slideViewPr>
    <p:cSldViewPr snapToGrid="0">
      <p:cViewPr varScale="1">
        <p:scale>
          <a:sx n="90" d="100"/>
          <a:sy n="90" d="100"/>
        </p:scale>
        <p:origin x="307"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E061C3-A636-409D-AF55-7742D639F1AF}" type="datetimeFigureOut">
              <a:rPr lang="zh-CN" altLang="en-US" smtClean="0"/>
              <a:t>2022/5/14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D21E59-6D33-42BB-9CE0-FE692B8DD4C0}" type="slidenum">
              <a:rPr lang="zh-CN" altLang="en-US" smtClean="0"/>
              <a:t>‹#›</a:t>
            </a:fld>
            <a:endParaRPr lang="zh-CN" altLang="en-US"/>
          </a:p>
        </p:txBody>
      </p:sp>
    </p:spTree>
    <p:extLst>
      <p:ext uri="{BB962C8B-B14F-4D97-AF65-F5344CB8AC3E}">
        <p14:creationId xmlns:p14="http://schemas.microsoft.com/office/powerpoint/2010/main" val="4094717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1</a:t>
            </a:fld>
            <a:endParaRPr lang="zh-CN" altLang="en-US"/>
          </a:p>
        </p:txBody>
      </p:sp>
    </p:spTree>
    <p:extLst>
      <p:ext uri="{BB962C8B-B14F-4D97-AF65-F5344CB8AC3E}">
        <p14:creationId xmlns:p14="http://schemas.microsoft.com/office/powerpoint/2010/main" val="1367184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10</a:t>
            </a:fld>
            <a:endParaRPr lang="zh-CN" altLang="en-US"/>
          </a:p>
        </p:txBody>
      </p:sp>
    </p:spTree>
    <p:extLst>
      <p:ext uri="{BB962C8B-B14F-4D97-AF65-F5344CB8AC3E}">
        <p14:creationId xmlns:p14="http://schemas.microsoft.com/office/powerpoint/2010/main" val="9372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11</a:t>
            </a:fld>
            <a:endParaRPr lang="zh-CN" altLang="en-US"/>
          </a:p>
        </p:txBody>
      </p:sp>
    </p:spTree>
    <p:extLst>
      <p:ext uri="{BB962C8B-B14F-4D97-AF65-F5344CB8AC3E}">
        <p14:creationId xmlns:p14="http://schemas.microsoft.com/office/powerpoint/2010/main" val="4195201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12</a:t>
            </a:fld>
            <a:endParaRPr lang="zh-CN" altLang="en-US"/>
          </a:p>
        </p:txBody>
      </p:sp>
    </p:spTree>
    <p:extLst>
      <p:ext uri="{BB962C8B-B14F-4D97-AF65-F5344CB8AC3E}">
        <p14:creationId xmlns:p14="http://schemas.microsoft.com/office/powerpoint/2010/main" val="3096068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13</a:t>
            </a:fld>
            <a:endParaRPr lang="zh-CN" altLang="en-US"/>
          </a:p>
        </p:txBody>
      </p:sp>
    </p:spTree>
    <p:extLst>
      <p:ext uri="{BB962C8B-B14F-4D97-AF65-F5344CB8AC3E}">
        <p14:creationId xmlns:p14="http://schemas.microsoft.com/office/powerpoint/2010/main" val="425167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14</a:t>
            </a:fld>
            <a:endParaRPr lang="zh-CN" altLang="en-US"/>
          </a:p>
        </p:txBody>
      </p:sp>
    </p:spTree>
    <p:extLst>
      <p:ext uri="{BB962C8B-B14F-4D97-AF65-F5344CB8AC3E}">
        <p14:creationId xmlns:p14="http://schemas.microsoft.com/office/powerpoint/2010/main" val="2133562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三个连接的地方不行</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15</a:t>
            </a:fld>
            <a:endParaRPr lang="zh-CN" altLang="en-US"/>
          </a:p>
        </p:txBody>
      </p:sp>
    </p:spTree>
    <p:extLst>
      <p:ext uri="{BB962C8B-B14F-4D97-AF65-F5344CB8AC3E}">
        <p14:creationId xmlns:p14="http://schemas.microsoft.com/office/powerpoint/2010/main" val="3868214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三个连接的地方不行</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16</a:t>
            </a:fld>
            <a:endParaRPr lang="zh-CN" altLang="en-US"/>
          </a:p>
        </p:txBody>
      </p:sp>
    </p:spTree>
    <p:extLst>
      <p:ext uri="{BB962C8B-B14F-4D97-AF65-F5344CB8AC3E}">
        <p14:creationId xmlns:p14="http://schemas.microsoft.com/office/powerpoint/2010/main" val="1165083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17</a:t>
            </a:fld>
            <a:endParaRPr lang="zh-CN" altLang="en-US"/>
          </a:p>
        </p:txBody>
      </p:sp>
    </p:spTree>
    <p:extLst>
      <p:ext uri="{BB962C8B-B14F-4D97-AF65-F5344CB8AC3E}">
        <p14:creationId xmlns:p14="http://schemas.microsoft.com/office/powerpoint/2010/main" val="1531247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18</a:t>
            </a:fld>
            <a:endParaRPr lang="zh-CN" altLang="en-US"/>
          </a:p>
        </p:txBody>
      </p:sp>
    </p:spTree>
    <p:extLst>
      <p:ext uri="{BB962C8B-B14F-4D97-AF65-F5344CB8AC3E}">
        <p14:creationId xmlns:p14="http://schemas.microsoft.com/office/powerpoint/2010/main" val="1552564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19</a:t>
            </a:fld>
            <a:endParaRPr lang="zh-CN" altLang="en-US"/>
          </a:p>
        </p:txBody>
      </p:sp>
    </p:spTree>
    <p:extLst>
      <p:ext uri="{BB962C8B-B14F-4D97-AF65-F5344CB8AC3E}">
        <p14:creationId xmlns:p14="http://schemas.microsoft.com/office/powerpoint/2010/main" val="3810432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2</a:t>
            </a:fld>
            <a:endParaRPr lang="zh-CN" altLang="en-US"/>
          </a:p>
        </p:txBody>
      </p:sp>
    </p:spTree>
    <p:extLst>
      <p:ext uri="{BB962C8B-B14F-4D97-AF65-F5344CB8AC3E}">
        <p14:creationId xmlns:p14="http://schemas.microsoft.com/office/powerpoint/2010/main" val="599493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20</a:t>
            </a:fld>
            <a:endParaRPr lang="zh-CN" altLang="en-US"/>
          </a:p>
        </p:txBody>
      </p:sp>
    </p:spTree>
    <p:extLst>
      <p:ext uri="{BB962C8B-B14F-4D97-AF65-F5344CB8AC3E}">
        <p14:creationId xmlns:p14="http://schemas.microsoft.com/office/powerpoint/2010/main" val="175687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21</a:t>
            </a:fld>
            <a:endParaRPr lang="zh-CN" altLang="en-US"/>
          </a:p>
        </p:txBody>
      </p:sp>
    </p:spTree>
    <p:extLst>
      <p:ext uri="{BB962C8B-B14F-4D97-AF65-F5344CB8AC3E}">
        <p14:creationId xmlns:p14="http://schemas.microsoft.com/office/powerpoint/2010/main" val="3474156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22</a:t>
            </a:fld>
            <a:endParaRPr lang="zh-CN" altLang="en-US"/>
          </a:p>
        </p:txBody>
      </p:sp>
    </p:spTree>
    <p:extLst>
      <p:ext uri="{BB962C8B-B14F-4D97-AF65-F5344CB8AC3E}">
        <p14:creationId xmlns:p14="http://schemas.microsoft.com/office/powerpoint/2010/main" val="1537469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5D21E59-6D33-42BB-9CE0-FE692B8DD4C0}" type="slidenum">
              <a:rPr lang="zh-CN" altLang="en-US" smtClean="0"/>
              <a:t>23</a:t>
            </a:fld>
            <a:endParaRPr lang="zh-CN" altLang="en-US"/>
          </a:p>
        </p:txBody>
      </p:sp>
    </p:spTree>
    <p:extLst>
      <p:ext uri="{BB962C8B-B14F-4D97-AF65-F5344CB8AC3E}">
        <p14:creationId xmlns:p14="http://schemas.microsoft.com/office/powerpoint/2010/main" val="2115967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24</a:t>
            </a:fld>
            <a:endParaRPr lang="zh-CN" altLang="en-US"/>
          </a:p>
        </p:txBody>
      </p:sp>
    </p:spTree>
    <p:extLst>
      <p:ext uri="{BB962C8B-B14F-4D97-AF65-F5344CB8AC3E}">
        <p14:creationId xmlns:p14="http://schemas.microsoft.com/office/powerpoint/2010/main" val="4014924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25</a:t>
            </a:fld>
            <a:endParaRPr lang="zh-CN" altLang="en-US"/>
          </a:p>
        </p:txBody>
      </p:sp>
    </p:spTree>
    <p:extLst>
      <p:ext uri="{BB962C8B-B14F-4D97-AF65-F5344CB8AC3E}">
        <p14:creationId xmlns:p14="http://schemas.microsoft.com/office/powerpoint/2010/main" val="1921334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26</a:t>
            </a:fld>
            <a:endParaRPr lang="zh-CN" altLang="en-US"/>
          </a:p>
        </p:txBody>
      </p:sp>
    </p:spTree>
    <p:extLst>
      <p:ext uri="{BB962C8B-B14F-4D97-AF65-F5344CB8AC3E}">
        <p14:creationId xmlns:p14="http://schemas.microsoft.com/office/powerpoint/2010/main" val="3746110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27</a:t>
            </a:fld>
            <a:endParaRPr lang="zh-CN" altLang="en-US"/>
          </a:p>
        </p:txBody>
      </p:sp>
    </p:spTree>
    <p:extLst>
      <p:ext uri="{BB962C8B-B14F-4D97-AF65-F5344CB8AC3E}">
        <p14:creationId xmlns:p14="http://schemas.microsoft.com/office/powerpoint/2010/main" val="4180449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28</a:t>
            </a:fld>
            <a:endParaRPr lang="zh-CN" altLang="en-US"/>
          </a:p>
        </p:txBody>
      </p:sp>
    </p:spTree>
    <p:extLst>
      <p:ext uri="{BB962C8B-B14F-4D97-AF65-F5344CB8AC3E}">
        <p14:creationId xmlns:p14="http://schemas.microsoft.com/office/powerpoint/2010/main" val="2543591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29</a:t>
            </a:fld>
            <a:endParaRPr lang="zh-CN" altLang="en-US"/>
          </a:p>
        </p:txBody>
      </p:sp>
    </p:spTree>
    <p:extLst>
      <p:ext uri="{BB962C8B-B14F-4D97-AF65-F5344CB8AC3E}">
        <p14:creationId xmlns:p14="http://schemas.microsoft.com/office/powerpoint/2010/main" val="174681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3</a:t>
            </a:fld>
            <a:endParaRPr lang="zh-CN" altLang="en-US"/>
          </a:p>
        </p:txBody>
      </p:sp>
    </p:spTree>
    <p:extLst>
      <p:ext uri="{BB962C8B-B14F-4D97-AF65-F5344CB8AC3E}">
        <p14:creationId xmlns:p14="http://schemas.microsoft.com/office/powerpoint/2010/main" val="481773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30</a:t>
            </a:fld>
            <a:endParaRPr lang="zh-CN" altLang="en-US"/>
          </a:p>
        </p:txBody>
      </p:sp>
    </p:spTree>
    <p:extLst>
      <p:ext uri="{BB962C8B-B14F-4D97-AF65-F5344CB8AC3E}">
        <p14:creationId xmlns:p14="http://schemas.microsoft.com/office/powerpoint/2010/main" val="1567422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31</a:t>
            </a:fld>
            <a:endParaRPr lang="zh-CN" altLang="en-US"/>
          </a:p>
        </p:txBody>
      </p:sp>
    </p:spTree>
    <p:extLst>
      <p:ext uri="{BB962C8B-B14F-4D97-AF65-F5344CB8AC3E}">
        <p14:creationId xmlns:p14="http://schemas.microsoft.com/office/powerpoint/2010/main" val="585542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32</a:t>
            </a:fld>
            <a:endParaRPr lang="zh-CN" altLang="en-US"/>
          </a:p>
        </p:txBody>
      </p:sp>
    </p:spTree>
    <p:extLst>
      <p:ext uri="{BB962C8B-B14F-4D97-AF65-F5344CB8AC3E}">
        <p14:creationId xmlns:p14="http://schemas.microsoft.com/office/powerpoint/2010/main" val="3776411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34</a:t>
            </a:fld>
            <a:endParaRPr lang="zh-CN" altLang="en-US"/>
          </a:p>
        </p:txBody>
      </p:sp>
    </p:spTree>
    <p:extLst>
      <p:ext uri="{BB962C8B-B14F-4D97-AF65-F5344CB8AC3E}">
        <p14:creationId xmlns:p14="http://schemas.microsoft.com/office/powerpoint/2010/main" val="3758296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35</a:t>
            </a:fld>
            <a:endParaRPr lang="zh-CN" altLang="en-US"/>
          </a:p>
        </p:txBody>
      </p:sp>
    </p:spTree>
    <p:extLst>
      <p:ext uri="{BB962C8B-B14F-4D97-AF65-F5344CB8AC3E}">
        <p14:creationId xmlns:p14="http://schemas.microsoft.com/office/powerpoint/2010/main" val="691178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36</a:t>
            </a:fld>
            <a:endParaRPr lang="zh-CN" altLang="en-US"/>
          </a:p>
        </p:txBody>
      </p:sp>
    </p:spTree>
    <p:extLst>
      <p:ext uri="{BB962C8B-B14F-4D97-AF65-F5344CB8AC3E}">
        <p14:creationId xmlns:p14="http://schemas.microsoft.com/office/powerpoint/2010/main" val="1124500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37</a:t>
            </a:fld>
            <a:endParaRPr lang="zh-CN" altLang="en-US"/>
          </a:p>
        </p:txBody>
      </p:sp>
    </p:spTree>
    <p:extLst>
      <p:ext uri="{BB962C8B-B14F-4D97-AF65-F5344CB8AC3E}">
        <p14:creationId xmlns:p14="http://schemas.microsoft.com/office/powerpoint/2010/main" val="36113675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21E59-6D33-42BB-9CE0-FE692B8DD4C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42441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21E59-6D33-42BB-9CE0-FE692B8DD4C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54440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43</a:t>
            </a:fld>
            <a:endParaRPr lang="zh-CN" altLang="en-US"/>
          </a:p>
        </p:txBody>
      </p:sp>
    </p:spTree>
    <p:extLst>
      <p:ext uri="{BB962C8B-B14F-4D97-AF65-F5344CB8AC3E}">
        <p14:creationId xmlns:p14="http://schemas.microsoft.com/office/powerpoint/2010/main" val="1633124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4</a:t>
            </a:fld>
            <a:endParaRPr lang="zh-CN" altLang="en-US"/>
          </a:p>
        </p:txBody>
      </p:sp>
    </p:spTree>
    <p:extLst>
      <p:ext uri="{BB962C8B-B14F-4D97-AF65-F5344CB8AC3E}">
        <p14:creationId xmlns:p14="http://schemas.microsoft.com/office/powerpoint/2010/main" val="12249388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44</a:t>
            </a:fld>
            <a:endParaRPr lang="zh-CN" altLang="en-US"/>
          </a:p>
        </p:txBody>
      </p:sp>
    </p:spTree>
    <p:extLst>
      <p:ext uri="{BB962C8B-B14F-4D97-AF65-F5344CB8AC3E}">
        <p14:creationId xmlns:p14="http://schemas.microsoft.com/office/powerpoint/2010/main" val="1719339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21E59-6D33-42BB-9CE0-FE692B8DD4C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32622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46</a:t>
            </a:fld>
            <a:endParaRPr lang="zh-CN" altLang="en-US"/>
          </a:p>
        </p:txBody>
      </p:sp>
    </p:spTree>
    <p:extLst>
      <p:ext uri="{BB962C8B-B14F-4D97-AF65-F5344CB8AC3E}">
        <p14:creationId xmlns:p14="http://schemas.microsoft.com/office/powerpoint/2010/main" val="3005395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21E59-6D33-42BB-9CE0-FE692B8DD4C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83817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48</a:t>
            </a:fld>
            <a:endParaRPr lang="zh-CN" altLang="en-US"/>
          </a:p>
        </p:txBody>
      </p:sp>
    </p:spTree>
    <p:extLst>
      <p:ext uri="{BB962C8B-B14F-4D97-AF65-F5344CB8AC3E}">
        <p14:creationId xmlns:p14="http://schemas.microsoft.com/office/powerpoint/2010/main" val="3222131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49</a:t>
            </a:fld>
            <a:endParaRPr lang="zh-CN" altLang="en-US"/>
          </a:p>
        </p:txBody>
      </p:sp>
    </p:spTree>
    <p:extLst>
      <p:ext uri="{BB962C8B-B14F-4D97-AF65-F5344CB8AC3E}">
        <p14:creationId xmlns:p14="http://schemas.microsoft.com/office/powerpoint/2010/main" val="81955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21E59-6D33-42BB-9CE0-FE692B8DD4C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46262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51</a:t>
            </a:fld>
            <a:endParaRPr lang="zh-CN" altLang="en-US"/>
          </a:p>
        </p:txBody>
      </p:sp>
    </p:spTree>
    <p:extLst>
      <p:ext uri="{BB962C8B-B14F-4D97-AF65-F5344CB8AC3E}">
        <p14:creationId xmlns:p14="http://schemas.microsoft.com/office/powerpoint/2010/main" val="583958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52</a:t>
            </a:fld>
            <a:endParaRPr lang="zh-CN" altLang="en-US"/>
          </a:p>
        </p:txBody>
      </p:sp>
    </p:spTree>
    <p:extLst>
      <p:ext uri="{BB962C8B-B14F-4D97-AF65-F5344CB8AC3E}">
        <p14:creationId xmlns:p14="http://schemas.microsoft.com/office/powerpoint/2010/main" val="1235799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53</a:t>
            </a:fld>
            <a:endParaRPr lang="zh-CN" altLang="en-US"/>
          </a:p>
        </p:txBody>
      </p:sp>
    </p:spTree>
    <p:extLst>
      <p:ext uri="{BB962C8B-B14F-4D97-AF65-F5344CB8AC3E}">
        <p14:creationId xmlns:p14="http://schemas.microsoft.com/office/powerpoint/2010/main" val="38824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5</a:t>
            </a:fld>
            <a:endParaRPr lang="zh-CN" altLang="en-US"/>
          </a:p>
        </p:txBody>
      </p:sp>
    </p:spTree>
    <p:extLst>
      <p:ext uri="{BB962C8B-B14F-4D97-AF65-F5344CB8AC3E}">
        <p14:creationId xmlns:p14="http://schemas.microsoft.com/office/powerpoint/2010/main" val="585542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54</a:t>
            </a:fld>
            <a:endParaRPr lang="zh-CN" altLang="en-US"/>
          </a:p>
        </p:txBody>
      </p:sp>
    </p:spTree>
    <p:extLst>
      <p:ext uri="{BB962C8B-B14F-4D97-AF65-F5344CB8AC3E}">
        <p14:creationId xmlns:p14="http://schemas.microsoft.com/office/powerpoint/2010/main" val="947088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55</a:t>
            </a:fld>
            <a:endParaRPr lang="zh-CN" altLang="en-US"/>
          </a:p>
        </p:txBody>
      </p:sp>
    </p:spTree>
    <p:extLst>
      <p:ext uri="{BB962C8B-B14F-4D97-AF65-F5344CB8AC3E}">
        <p14:creationId xmlns:p14="http://schemas.microsoft.com/office/powerpoint/2010/main" val="9047184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56</a:t>
            </a:fld>
            <a:endParaRPr lang="zh-CN" altLang="en-US"/>
          </a:p>
        </p:txBody>
      </p:sp>
    </p:spTree>
    <p:extLst>
      <p:ext uri="{BB962C8B-B14F-4D97-AF65-F5344CB8AC3E}">
        <p14:creationId xmlns:p14="http://schemas.microsoft.com/office/powerpoint/2010/main" val="28040698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57</a:t>
            </a:fld>
            <a:endParaRPr lang="zh-CN" altLang="en-US"/>
          </a:p>
        </p:txBody>
      </p:sp>
    </p:spTree>
    <p:extLst>
      <p:ext uri="{BB962C8B-B14F-4D97-AF65-F5344CB8AC3E}">
        <p14:creationId xmlns:p14="http://schemas.microsoft.com/office/powerpoint/2010/main" val="2163634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6</a:t>
            </a:fld>
            <a:endParaRPr lang="zh-CN" altLang="en-US"/>
          </a:p>
        </p:txBody>
      </p:sp>
    </p:spTree>
    <p:extLst>
      <p:ext uri="{BB962C8B-B14F-4D97-AF65-F5344CB8AC3E}">
        <p14:creationId xmlns:p14="http://schemas.microsoft.com/office/powerpoint/2010/main" val="3776411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7</a:t>
            </a:fld>
            <a:endParaRPr lang="zh-CN" altLang="en-US"/>
          </a:p>
        </p:txBody>
      </p:sp>
    </p:spTree>
    <p:extLst>
      <p:ext uri="{BB962C8B-B14F-4D97-AF65-F5344CB8AC3E}">
        <p14:creationId xmlns:p14="http://schemas.microsoft.com/office/powerpoint/2010/main" val="1124500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8</a:t>
            </a:fld>
            <a:endParaRPr lang="zh-CN" altLang="en-US"/>
          </a:p>
        </p:txBody>
      </p:sp>
    </p:spTree>
    <p:extLst>
      <p:ext uri="{BB962C8B-B14F-4D97-AF65-F5344CB8AC3E}">
        <p14:creationId xmlns:p14="http://schemas.microsoft.com/office/powerpoint/2010/main" val="806280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yi</a:t>
            </a:r>
            <a:r>
              <a:rPr lang="zh-CN" altLang="en-US" dirty="0"/>
              <a:t>的练习公众号</a:t>
            </a:r>
          </a:p>
        </p:txBody>
      </p:sp>
      <p:sp>
        <p:nvSpPr>
          <p:cNvPr id="4" name="灯片编号占位符 3"/>
          <p:cNvSpPr>
            <a:spLocks noGrp="1"/>
          </p:cNvSpPr>
          <p:nvPr>
            <p:ph type="sldNum" sz="quarter" idx="5"/>
          </p:nvPr>
        </p:nvSpPr>
        <p:spPr/>
        <p:txBody>
          <a:bodyPr/>
          <a:lstStyle/>
          <a:p>
            <a:fld id="{D5D21E59-6D33-42BB-9CE0-FE692B8DD4C0}" type="slidenum">
              <a:rPr lang="zh-CN" altLang="en-US" smtClean="0"/>
              <a:t>9</a:t>
            </a:fld>
            <a:endParaRPr lang="zh-CN" altLang="en-US"/>
          </a:p>
        </p:txBody>
      </p:sp>
    </p:spTree>
    <p:extLst>
      <p:ext uri="{BB962C8B-B14F-4D97-AF65-F5344CB8AC3E}">
        <p14:creationId xmlns:p14="http://schemas.microsoft.com/office/powerpoint/2010/main" val="1279418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DC2D94D3-8144-4F9D-B35E-5D87EB3DC083}"/>
              </a:ext>
            </a:extLst>
          </p:cNvPr>
          <p:cNvSpPr>
            <a:spLocks noGrp="1"/>
          </p:cNvSpPr>
          <p:nvPr>
            <p:ph type="pic" sz="quarter" idx="10"/>
          </p:nvPr>
        </p:nvSpPr>
        <p:spPr>
          <a:xfrm>
            <a:off x="7046490" y="-26029"/>
            <a:ext cx="5145510" cy="6884029"/>
          </a:xfrm>
          <a:custGeom>
            <a:avLst/>
            <a:gdLst>
              <a:gd name="connsiteX0" fmla="*/ 1701929 w 5145510"/>
              <a:gd name="connsiteY0" fmla="*/ 0 h 6884029"/>
              <a:gd name="connsiteX1" fmla="*/ 5145510 w 5145510"/>
              <a:gd name="connsiteY1" fmla="*/ 0 h 6884029"/>
              <a:gd name="connsiteX2" fmla="*/ 3443581 w 5145510"/>
              <a:gd name="connsiteY2" fmla="*/ 6884029 h 6884029"/>
              <a:gd name="connsiteX3" fmla="*/ 0 w 5145510"/>
              <a:gd name="connsiteY3" fmla="*/ 6884029 h 6884029"/>
            </a:gdLst>
            <a:ahLst/>
            <a:cxnLst>
              <a:cxn ang="0">
                <a:pos x="connsiteX0" y="connsiteY0"/>
              </a:cxn>
              <a:cxn ang="0">
                <a:pos x="connsiteX1" y="connsiteY1"/>
              </a:cxn>
              <a:cxn ang="0">
                <a:pos x="connsiteX2" y="connsiteY2"/>
              </a:cxn>
              <a:cxn ang="0">
                <a:pos x="connsiteX3" y="connsiteY3"/>
              </a:cxn>
            </a:cxnLst>
            <a:rect l="l" t="t" r="r" b="b"/>
            <a:pathLst>
              <a:path w="5145510" h="6884029">
                <a:moveTo>
                  <a:pt x="1701929" y="0"/>
                </a:moveTo>
                <a:lnTo>
                  <a:pt x="5145510" y="0"/>
                </a:lnTo>
                <a:lnTo>
                  <a:pt x="3443581" y="6884029"/>
                </a:lnTo>
                <a:lnTo>
                  <a:pt x="0" y="688402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5643EB-7812-4D7B-86D7-78ABABA5654E}"/>
              </a:ext>
            </a:extLst>
          </p:cNvPr>
          <p:cNvSpPr/>
          <p:nvPr userDrawn="1"/>
        </p:nvSpPr>
        <p:spPr>
          <a:xfrm>
            <a:off x="-1270" y="6426191"/>
            <a:ext cx="12192000" cy="431809"/>
          </a:xfrm>
          <a:prstGeom prst="rect">
            <a:avLst/>
          </a:prstGeom>
          <a:gradFill>
            <a:gsLst>
              <a:gs pos="41000">
                <a:schemeClr val="accent1"/>
              </a:gs>
              <a:gs pos="100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方正姚体" panose="02010601030101010101" pitchFamily="2" charset="-122"/>
              <a:ea typeface="方正姚体" panose="02010601030101010101" pitchFamily="2" charset="-122"/>
            </a:endParaRPr>
          </a:p>
        </p:txBody>
      </p:sp>
      <p:grpSp>
        <p:nvGrpSpPr>
          <p:cNvPr id="8" name="组合 7">
            <a:extLst>
              <a:ext uri="{FF2B5EF4-FFF2-40B4-BE49-F238E27FC236}">
                <a16:creationId xmlns:a16="http://schemas.microsoft.com/office/drawing/2014/main" id="{E8154F63-4AD2-41D6-9879-94D58407E773}"/>
              </a:ext>
            </a:extLst>
          </p:cNvPr>
          <p:cNvGrpSpPr/>
          <p:nvPr userDrawn="1"/>
        </p:nvGrpSpPr>
        <p:grpSpPr>
          <a:xfrm>
            <a:off x="0" y="97197"/>
            <a:ext cx="695154" cy="568040"/>
            <a:chOff x="0" y="97197"/>
            <a:chExt cx="695154" cy="568040"/>
          </a:xfrm>
        </p:grpSpPr>
        <p:sp>
          <p:nvSpPr>
            <p:cNvPr id="9" name="矩形 8">
              <a:extLst>
                <a:ext uri="{FF2B5EF4-FFF2-40B4-BE49-F238E27FC236}">
                  <a16:creationId xmlns:a16="http://schemas.microsoft.com/office/drawing/2014/main" id="{A9BC2173-98B5-41BD-96D4-D44B0A2F3042}"/>
                </a:ext>
              </a:extLst>
            </p:cNvPr>
            <p:cNvSpPr/>
            <p:nvPr/>
          </p:nvSpPr>
          <p:spPr>
            <a:xfrm>
              <a:off x="0" y="230578"/>
              <a:ext cx="495325" cy="434659"/>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方正粗黑宋简体" panose="02000000000000000000" pitchFamily="2" charset="-122"/>
                <a:ea typeface="方正粗黑宋简体" panose="02000000000000000000" pitchFamily="2" charset="-122"/>
              </a:endParaRPr>
            </a:p>
          </p:txBody>
        </p:sp>
        <p:sp>
          <p:nvSpPr>
            <p:cNvPr id="10" name="矩形 9">
              <a:extLst>
                <a:ext uri="{FF2B5EF4-FFF2-40B4-BE49-F238E27FC236}">
                  <a16:creationId xmlns:a16="http://schemas.microsoft.com/office/drawing/2014/main" id="{3FCA5853-DD9D-4311-A6DC-0E8D4F5C1CA1}"/>
                </a:ext>
              </a:extLst>
            </p:cNvPr>
            <p:cNvSpPr/>
            <p:nvPr/>
          </p:nvSpPr>
          <p:spPr>
            <a:xfrm>
              <a:off x="295495" y="97197"/>
              <a:ext cx="399659" cy="350710"/>
            </a:xfrm>
            <a:prstGeom prst="rect">
              <a:avLst/>
            </a:prstGeom>
            <a:solidFill>
              <a:srgbClr val="7E0C6E">
                <a:alpha val="57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方正粗黑宋简体" panose="02000000000000000000" pitchFamily="2" charset="-122"/>
                <a:ea typeface="方正粗黑宋简体" panose="02000000000000000000" pitchFamily="2" charset="-122"/>
              </a:endParaRPr>
            </a:p>
          </p:txBody>
        </p:sp>
      </p:grpSp>
      <p:cxnSp>
        <p:nvCxnSpPr>
          <p:cNvPr id="11" name="直接连接符 10">
            <a:extLst>
              <a:ext uri="{FF2B5EF4-FFF2-40B4-BE49-F238E27FC236}">
                <a16:creationId xmlns:a16="http://schemas.microsoft.com/office/drawing/2014/main" id="{42B96001-780A-4E6D-ADCA-60D302444DE7}"/>
              </a:ext>
            </a:extLst>
          </p:cNvPr>
          <p:cNvCxnSpPr>
            <a:cxnSpLocks/>
          </p:cNvCxnSpPr>
          <p:nvPr userDrawn="1"/>
        </p:nvCxnSpPr>
        <p:spPr>
          <a:xfrm>
            <a:off x="0" y="800100"/>
            <a:ext cx="12192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EC9E738-93EE-4694-B4C7-CFCA75B7C1FF}"/>
              </a:ext>
            </a:extLst>
          </p:cNvPr>
          <p:cNvPicPr>
            <a:picLocks noChangeAspect="1"/>
          </p:cNvPicPr>
          <p:nvPr userDrawn="1"/>
        </p:nvPicPr>
        <p:blipFill>
          <a:blip r:embed="rId2"/>
          <a:stretch>
            <a:fillRect/>
          </a:stretch>
        </p:blipFill>
        <p:spPr>
          <a:xfrm>
            <a:off x="134744" y="6459367"/>
            <a:ext cx="2530079" cy="365456"/>
          </a:xfrm>
          <a:prstGeom prst="rect">
            <a:avLst/>
          </a:prstGeom>
        </p:spPr>
      </p:pic>
      <p:pic>
        <p:nvPicPr>
          <p:cNvPr id="14" name="图片 13">
            <a:extLst>
              <a:ext uri="{FF2B5EF4-FFF2-40B4-BE49-F238E27FC236}">
                <a16:creationId xmlns:a16="http://schemas.microsoft.com/office/drawing/2014/main" id="{03416E96-5179-4175-B642-3C56AB11AEB7}"/>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10254024" y="166882"/>
            <a:ext cx="1733921" cy="498355"/>
          </a:xfrm>
          <a:prstGeom prst="rect">
            <a:avLst/>
          </a:prstGeom>
        </p:spPr>
      </p:pic>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4530F182-33E6-41C1-91D8-5716E9D39DC1}"/>
              </a:ext>
            </a:extLst>
          </p:cNvPr>
          <p:cNvSpPr/>
          <p:nvPr userDrawn="1"/>
        </p:nvSpPr>
        <p:spPr>
          <a:xfrm>
            <a:off x="-1270" y="6426191"/>
            <a:ext cx="12192000" cy="431809"/>
          </a:xfrm>
          <a:prstGeom prst="rect">
            <a:avLst/>
          </a:prstGeom>
          <a:gradFill>
            <a:gsLst>
              <a:gs pos="41000">
                <a:schemeClr val="accent1"/>
              </a:gs>
              <a:gs pos="100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方正姚体" panose="02010601030101010101" pitchFamily="2" charset="-122"/>
              <a:ea typeface="方正姚体" panose="02010601030101010101" pitchFamily="2" charset="-122"/>
            </a:endParaRPr>
          </a:p>
        </p:txBody>
      </p:sp>
      <p:grpSp>
        <p:nvGrpSpPr>
          <p:cNvPr id="24" name="组合 23">
            <a:extLst>
              <a:ext uri="{FF2B5EF4-FFF2-40B4-BE49-F238E27FC236}">
                <a16:creationId xmlns:a16="http://schemas.microsoft.com/office/drawing/2014/main" id="{B2A269F2-1C20-4A3D-AD94-39F07275EAEA}"/>
              </a:ext>
            </a:extLst>
          </p:cNvPr>
          <p:cNvGrpSpPr/>
          <p:nvPr userDrawn="1"/>
        </p:nvGrpSpPr>
        <p:grpSpPr>
          <a:xfrm>
            <a:off x="0" y="97197"/>
            <a:ext cx="695154" cy="568040"/>
            <a:chOff x="0" y="97197"/>
            <a:chExt cx="695154" cy="568040"/>
          </a:xfrm>
        </p:grpSpPr>
        <p:sp>
          <p:nvSpPr>
            <p:cNvPr id="25" name="矩形 24">
              <a:extLst>
                <a:ext uri="{FF2B5EF4-FFF2-40B4-BE49-F238E27FC236}">
                  <a16:creationId xmlns:a16="http://schemas.microsoft.com/office/drawing/2014/main" id="{100073BF-26F9-480B-A3DA-662E52A174D3}"/>
                </a:ext>
              </a:extLst>
            </p:cNvPr>
            <p:cNvSpPr/>
            <p:nvPr/>
          </p:nvSpPr>
          <p:spPr>
            <a:xfrm>
              <a:off x="0" y="230578"/>
              <a:ext cx="495325" cy="434659"/>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方正粗黑宋简体" panose="02000000000000000000" pitchFamily="2" charset="-122"/>
                <a:ea typeface="方正粗黑宋简体" panose="02000000000000000000" pitchFamily="2" charset="-122"/>
              </a:endParaRPr>
            </a:p>
          </p:txBody>
        </p:sp>
        <p:sp>
          <p:nvSpPr>
            <p:cNvPr id="26" name="矩形 25">
              <a:extLst>
                <a:ext uri="{FF2B5EF4-FFF2-40B4-BE49-F238E27FC236}">
                  <a16:creationId xmlns:a16="http://schemas.microsoft.com/office/drawing/2014/main" id="{0CC89C1C-F217-4451-9DC4-EA197F016C62}"/>
                </a:ext>
              </a:extLst>
            </p:cNvPr>
            <p:cNvSpPr/>
            <p:nvPr/>
          </p:nvSpPr>
          <p:spPr>
            <a:xfrm>
              <a:off x="295495" y="97197"/>
              <a:ext cx="399659" cy="350710"/>
            </a:xfrm>
            <a:prstGeom prst="rect">
              <a:avLst/>
            </a:prstGeom>
            <a:solidFill>
              <a:srgbClr val="7E0C6E">
                <a:alpha val="57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方正粗黑宋简体" panose="02000000000000000000" pitchFamily="2" charset="-122"/>
                <a:ea typeface="方正粗黑宋简体" panose="02000000000000000000" pitchFamily="2" charset="-122"/>
              </a:endParaRPr>
            </a:p>
          </p:txBody>
        </p:sp>
      </p:grpSp>
      <p:cxnSp>
        <p:nvCxnSpPr>
          <p:cNvPr id="27" name="直接连接符 26">
            <a:extLst>
              <a:ext uri="{FF2B5EF4-FFF2-40B4-BE49-F238E27FC236}">
                <a16:creationId xmlns:a16="http://schemas.microsoft.com/office/drawing/2014/main" id="{8B21E486-E68C-42BB-B762-BE4D93F7AF63}"/>
              </a:ext>
            </a:extLst>
          </p:cNvPr>
          <p:cNvCxnSpPr>
            <a:cxnSpLocks/>
          </p:cNvCxnSpPr>
          <p:nvPr userDrawn="1"/>
        </p:nvCxnSpPr>
        <p:spPr>
          <a:xfrm>
            <a:off x="0" y="800100"/>
            <a:ext cx="12192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F81F3DDD-88F4-4A9A-B7FF-B92D42D80527}"/>
              </a:ext>
            </a:extLst>
          </p:cNvPr>
          <p:cNvPicPr>
            <a:picLocks noChangeAspect="1"/>
          </p:cNvPicPr>
          <p:nvPr userDrawn="1"/>
        </p:nvPicPr>
        <p:blipFill>
          <a:blip r:embed="rId2"/>
          <a:stretch>
            <a:fillRect/>
          </a:stretch>
        </p:blipFill>
        <p:spPr>
          <a:xfrm>
            <a:off x="134744" y="6459367"/>
            <a:ext cx="2530079" cy="365456"/>
          </a:xfrm>
          <a:prstGeom prst="rect">
            <a:avLst/>
          </a:prstGeom>
        </p:spPr>
      </p:pic>
      <p:pic>
        <p:nvPicPr>
          <p:cNvPr id="29" name="图片 28">
            <a:extLst>
              <a:ext uri="{FF2B5EF4-FFF2-40B4-BE49-F238E27FC236}">
                <a16:creationId xmlns:a16="http://schemas.microsoft.com/office/drawing/2014/main" id="{4C5A36AD-533C-46C5-AF39-D87233CE3CAC}"/>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10254024" y="166882"/>
            <a:ext cx="1733921" cy="498355"/>
          </a:xfrm>
          <a:prstGeom prst="rect">
            <a:avLst/>
          </a:prstGeom>
        </p:spPr>
      </p:pic>
    </p:spTree>
    <p:extLst>
      <p:ext uri="{BB962C8B-B14F-4D97-AF65-F5344CB8AC3E}">
        <p14:creationId xmlns:p14="http://schemas.microsoft.com/office/powerpoint/2010/main" val="873001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5D0A3A5A-2500-4770-99C1-DCBC638BD804}"/>
              </a:ext>
            </a:extLst>
          </p:cNvPr>
          <p:cNvSpPr>
            <a:spLocks noGrp="1"/>
          </p:cNvSpPr>
          <p:nvPr>
            <p:ph type="pic" sz="quarter" idx="10"/>
          </p:nvPr>
        </p:nvSpPr>
        <p:spPr>
          <a:xfrm>
            <a:off x="964976" y="1986622"/>
            <a:ext cx="4559524" cy="3156878"/>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B9C4347D-8744-4B1A-B127-6C0A75093E05}"/>
              </a:ext>
            </a:extLst>
          </p:cNvPr>
          <p:cNvSpPr/>
          <p:nvPr userDrawn="1"/>
        </p:nvSpPr>
        <p:spPr>
          <a:xfrm>
            <a:off x="-1270" y="6426191"/>
            <a:ext cx="12192000" cy="431809"/>
          </a:xfrm>
          <a:prstGeom prst="rect">
            <a:avLst/>
          </a:prstGeom>
          <a:gradFill>
            <a:gsLst>
              <a:gs pos="41000">
                <a:schemeClr val="accent1"/>
              </a:gs>
              <a:gs pos="100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方正姚体" panose="02010601030101010101" pitchFamily="2" charset="-122"/>
              <a:ea typeface="方正姚体" panose="02010601030101010101" pitchFamily="2" charset="-122"/>
            </a:endParaRPr>
          </a:p>
        </p:txBody>
      </p:sp>
      <p:grpSp>
        <p:nvGrpSpPr>
          <p:cNvPr id="15" name="组合 14">
            <a:extLst>
              <a:ext uri="{FF2B5EF4-FFF2-40B4-BE49-F238E27FC236}">
                <a16:creationId xmlns:a16="http://schemas.microsoft.com/office/drawing/2014/main" id="{04E636D6-8948-4A9E-B512-29E4E1D214AF}"/>
              </a:ext>
            </a:extLst>
          </p:cNvPr>
          <p:cNvGrpSpPr/>
          <p:nvPr userDrawn="1"/>
        </p:nvGrpSpPr>
        <p:grpSpPr>
          <a:xfrm>
            <a:off x="0" y="97197"/>
            <a:ext cx="695154" cy="568040"/>
            <a:chOff x="0" y="97197"/>
            <a:chExt cx="695154" cy="568040"/>
          </a:xfrm>
        </p:grpSpPr>
        <p:sp>
          <p:nvSpPr>
            <p:cNvPr id="16" name="矩形 15">
              <a:extLst>
                <a:ext uri="{FF2B5EF4-FFF2-40B4-BE49-F238E27FC236}">
                  <a16:creationId xmlns:a16="http://schemas.microsoft.com/office/drawing/2014/main" id="{796C73B5-23F3-4B46-B3BB-33E1D7777A70}"/>
                </a:ext>
              </a:extLst>
            </p:cNvPr>
            <p:cNvSpPr/>
            <p:nvPr/>
          </p:nvSpPr>
          <p:spPr>
            <a:xfrm>
              <a:off x="0" y="230578"/>
              <a:ext cx="495325" cy="434659"/>
            </a:xfrm>
            <a:prstGeom prst="rect">
              <a:avLst/>
            </a:prstGeom>
            <a:solidFill>
              <a:srgbClr val="7E0C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方正粗黑宋简体" panose="02000000000000000000" pitchFamily="2" charset="-122"/>
                <a:ea typeface="方正粗黑宋简体" panose="02000000000000000000" pitchFamily="2" charset="-122"/>
              </a:endParaRPr>
            </a:p>
          </p:txBody>
        </p:sp>
        <p:sp>
          <p:nvSpPr>
            <p:cNvPr id="17" name="矩形 16">
              <a:extLst>
                <a:ext uri="{FF2B5EF4-FFF2-40B4-BE49-F238E27FC236}">
                  <a16:creationId xmlns:a16="http://schemas.microsoft.com/office/drawing/2014/main" id="{00AFEDB5-4289-4414-B77E-5F9975EB878D}"/>
                </a:ext>
              </a:extLst>
            </p:cNvPr>
            <p:cNvSpPr/>
            <p:nvPr/>
          </p:nvSpPr>
          <p:spPr>
            <a:xfrm>
              <a:off x="295495" y="97197"/>
              <a:ext cx="399659" cy="350710"/>
            </a:xfrm>
            <a:prstGeom prst="rect">
              <a:avLst/>
            </a:prstGeom>
            <a:solidFill>
              <a:srgbClr val="7E0C6E">
                <a:alpha val="57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方正粗黑宋简体" panose="02000000000000000000" pitchFamily="2" charset="-122"/>
                <a:ea typeface="方正粗黑宋简体" panose="02000000000000000000" pitchFamily="2" charset="-122"/>
              </a:endParaRPr>
            </a:p>
          </p:txBody>
        </p:sp>
      </p:grpSp>
      <p:cxnSp>
        <p:nvCxnSpPr>
          <p:cNvPr id="18" name="直接连接符 17">
            <a:extLst>
              <a:ext uri="{FF2B5EF4-FFF2-40B4-BE49-F238E27FC236}">
                <a16:creationId xmlns:a16="http://schemas.microsoft.com/office/drawing/2014/main" id="{7145435B-2AC2-407B-AE17-8079FE01E472}"/>
              </a:ext>
            </a:extLst>
          </p:cNvPr>
          <p:cNvCxnSpPr>
            <a:cxnSpLocks/>
          </p:cNvCxnSpPr>
          <p:nvPr userDrawn="1"/>
        </p:nvCxnSpPr>
        <p:spPr>
          <a:xfrm>
            <a:off x="0" y="800100"/>
            <a:ext cx="12192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6FEE6F5E-44C4-4EE9-92E4-53DEB17EF9D8}"/>
              </a:ext>
            </a:extLst>
          </p:cNvPr>
          <p:cNvPicPr>
            <a:picLocks noChangeAspect="1"/>
          </p:cNvPicPr>
          <p:nvPr userDrawn="1"/>
        </p:nvPicPr>
        <p:blipFill>
          <a:blip r:embed="rId2"/>
          <a:stretch>
            <a:fillRect/>
          </a:stretch>
        </p:blipFill>
        <p:spPr>
          <a:xfrm>
            <a:off x="134744" y="6459367"/>
            <a:ext cx="2530079" cy="365456"/>
          </a:xfrm>
          <a:prstGeom prst="rect">
            <a:avLst/>
          </a:prstGeom>
        </p:spPr>
      </p:pic>
      <p:pic>
        <p:nvPicPr>
          <p:cNvPr id="20" name="图片 19">
            <a:extLst>
              <a:ext uri="{FF2B5EF4-FFF2-40B4-BE49-F238E27FC236}">
                <a16:creationId xmlns:a16="http://schemas.microsoft.com/office/drawing/2014/main" id="{207EED0E-31D6-4152-927F-C534C52D9891}"/>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10254024" y="166882"/>
            <a:ext cx="1733921" cy="498355"/>
          </a:xfrm>
          <a:prstGeom prst="rect">
            <a:avLst/>
          </a:prstGeom>
        </p:spPr>
      </p:pic>
    </p:spTree>
    <p:extLst>
      <p:ext uri="{BB962C8B-B14F-4D97-AF65-F5344CB8AC3E}">
        <p14:creationId xmlns:p14="http://schemas.microsoft.com/office/powerpoint/2010/main" val="356212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C4C580-D34F-4ADB-B013-EB814EB45589}"/>
              </a:ext>
            </a:extLst>
          </p:cNvPr>
          <p:cNvSpPr/>
          <p:nvPr userDrawn="1"/>
        </p:nvSpPr>
        <p:spPr>
          <a:xfrm>
            <a:off x="-1270" y="6426191"/>
            <a:ext cx="12192000" cy="431809"/>
          </a:xfrm>
          <a:prstGeom prst="rect">
            <a:avLst/>
          </a:prstGeom>
          <a:gradFill>
            <a:gsLst>
              <a:gs pos="41000">
                <a:schemeClr val="accent1"/>
              </a:gs>
              <a:gs pos="100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latin typeface="方正姚体" panose="02010601030101010101" pitchFamily="2" charset="-122"/>
              <a:ea typeface="方正姚体" panose="02010601030101010101" pitchFamily="2" charset="-122"/>
            </a:endParaRPr>
          </a:p>
        </p:txBody>
      </p:sp>
      <p:pic>
        <p:nvPicPr>
          <p:cNvPr id="5" name="图片 4">
            <a:extLst>
              <a:ext uri="{FF2B5EF4-FFF2-40B4-BE49-F238E27FC236}">
                <a16:creationId xmlns:a16="http://schemas.microsoft.com/office/drawing/2014/main" id="{6D421400-F62A-4E1E-918B-C1E25C1430AF}"/>
              </a:ext>
            </a:extLst>
          </p:cNvPr>
          <p:cNvPicPr>
            <a:picLocks noChangeAspect="1"/>
          </p:cNvPicPr>
          <p:nvPr userDrawn="1"/>
        </p:nvPicPr>
        <p:blipFill>
          <a:blip r:embed="rId2"/>
          <a:stretch>
            <a:fillRect/>
          </a:stretch>
        </p:blipFill>
        <p:spPr>
          <a:xfrm>
            <a:off x="134744" y="6459367"/>
            <a:ext cx="2530079" cy="365456"/>
          </a:xfrm>
          <a:prstGeom prst="rect">
            <a:avLst/>
          </a:prstGeom>
        </p:spPr>
      </p:pic>
    </p:spTree>
    <p:extLst>
      <p:ext uri="{BB962C8B-B14F-4D97-AF65-F5344CB8AC3E}">
        <p14:creationId xmlns:p14="http://schemas.microsoft.com/office/powerpoint/2010/main" val="1612184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9223FE7A-820E-4218-9B75-9A643B06610E}"/>
              </a:ext>
            </a:extLst>
          </p:cNvPr>
          <p:cNvSpPr>
            <a:spLocks noGrp="1"/>
          </p:cNvSpPr>
          <p:nvPr>
            <p:ph type="pic" sz="quarter" idx="10"/>
          </p:nvPr>
        </p:nvSpPr>
        <p:spPr>
          <a:xfrm>
            <a:off x="541550" y="0"/>
            <a:ext cx="5145510" cy="6858000"/>
          </a:xfrm>
          <a:custGeom>
            <a:avLst/>
            <a:gdLst>
              <a:gd name="connsiteX0" fmla="*/ 1701929 w 5145510"/>
              <a:gd name="connsiteY0" fmla="*/ 0 h 6858000"/>
              <a:gd name="connsiteX1" fmla="*/ 5145510 w 5145510"/>
              <a:gd name="connsiteY1" fmla="*/ 0 h 6858000"/>
              <a:gd name="connsiteX2" fmla="*/ 3443581 w 5145510"/>
              <a:gd name="connsiteY2" fmla="*/ 6858000 h 6858000"/>
              <a:gd name="connsiteX3" fmla="*/ 0 w 51455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45510" h="6858000">
                <a:moveTo>
                  <a:pt x="1701929" y="0"/>
                </a:moveTo>
                <a:lnTo>
                  <a:pt x="5145510" y="0"/>
                </a:lnTo>
                <a:lnTo>
                  <a:pt x="3443581"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2022/5/14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5F4711-98F4-4AFB-A786-9141FF6270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67275" y="1568435"/>
            <a:ext cx="2457450" cy="2457450"/>
          </a:xfrm>
          <a:prstGeom prst="rect">
            <a:avLst/>
          </a:prstGeom>
        </p:spPr>
      </p:pic>
      <p:sp>
        <p:nvSpPr>
          <p:cNvPr id="4" name="任意多边形: 形状 3">
            <a:extLst>
              <a:ext uri="{FF2B5EF4-FFF2-40B4-BE49-F238E27FC236}">
                <a16:creationId xmlns:a16="http://schemas.microsoft.com/office/drawing/2014/main" id="{8BB7951B-2564-4509-AB23-4CEA361891B7}"/>
              </a:ext>
            </a:extLst>
          </p:cNvPr>
          <p:cNvSpPr/>
          <p:nvPr userDrawn="1"/>
        </p:nvSpPr>
        <p:spPr>
          <a:xfrm>
            <a:off x="3900275" y="4184030"/>
            <a:ext cx="4372080" cy="1012002"/>
          </a:xfrm>
          <a:custGeom>
            <a:avLst/>
            <a:gdLst/>
            <a:ahLst/>
            <a:cxnLst/>
            <a:rect l="l" t="t" r="r" b="b"/>
            <a:pathLst>
              <a:path w="4372080" h="1012002">
                <a:moveTo>
                  <a:pt x="1578750" y="942308"/>
                </a:moveTo>
                <a:lnTo>
                  <a:pt x="1575149" y="966740"/>
                </a:lnTo>
                <a:lnTo>
                  <a:pt x="1501340" y="971626"/>
                </a:lnTo>
                <a:lnTo>
                  <a:pt x="1504683" y="947194"/>
                </a:lnTo>
                <a:close/>
                <a:moveTo>
                  <a:pt x="4042133" y="934850"/>
                </a:moveTo>
                <a:lnTo>
                  <a:pt x="4040077" y="949509"/>
                </a:lnTo>
                <a:lnTo>
                  <a:pt x="4122887" y="949509"/>
                </a:lnTo>
                <a:lnTo>
                  <a:pt x="4124944" y="934850"/>
                </a:lnTo>
                <a:close/>
                <a:moveTo>
                  <a:pt x="3993785" y="912733"/>
                </a:moveTo>
                <a:lnTo>
                  <a:pt x="4179465" y="912733"/>
                </a:lnTo>
                <a:lnTo>
                  <a:pt x="4171235" y="971369"/>
                </a:lnTo>
                <a:lnTo>
                  <a:pt x="3985555" y="971369"/>
                </a:lnTo>
                <a:close/>
                <a:moveTo>
                  <a:pt x="1679819" y="912476"/>
                </a:moveTo>
                <a:lnTo>
                  <a:pt x="1709137" y="912476"/>
                </a:lnTo>
                <a:lnTo>
                  <a:pt x="1710938" y="970854"/>
                </a:lnTo>
                <a:lnTo>
                  <a:pt x="1680591" y="970854"/>
                </a:lnTo>
                <a:close/>
                <a:moveTo>
                  <a:pt x="1604210" y="912476"/>
                </a:moveTo>
                <a:lnTo>
                  <a:pt x="1636100" y="912476"/>
                </a:lnTo>
                <a:lnTo>
                  <a:pt x="1613211" y="970597"/>
                </a:lnTo>
                <a:lnTo>
                  <a:pt x="1581321" y="970597"/>
                </a:lnTo>
                <a:close/>
                <a:moveTo>
                  <a:pt x="3038161" y="906303"/>
                </a:moveTo>
                <a:lnTo>
                  <a:pt x="3035332" y="925592"/>
                </a:lnTo>
                <a:lnTo>
                  <a:pt x="3056677" y="923277"/>
                </a:lnTo>
                <a:lnTo>
                  <a:pt x="3058992" y="906303"/>
                </a:lnTo>
                <a:close/>
                <a:moveTo>
                  <a:pt x="1305125" y="902960"/>
                </a:moveTo>
                <a:lnTo>
                  <a:pt x="1298953" y="946937"/>
                </a:lnTo>
                <a:lnTo>
                  <a:pt x="1313869" y="946937"/>
                </a:lnTo>
                <a:lnTo>
                  <a:pt x="1320041" y="902960"/>
                </a:lnTo>
                <a:close/>
                <a:moveTo>
                  <a:pt x="775611" y="902960"/>
                </a:moveTo>
                <a:lnTo>
                  <a:pt x="817531" y="902960"/>
                </a:lnTo>
                <a:lnTo>
                  <a:pt x="794385" y="975741"/>
                </a:lnTo>
                <a:lnTo>
                  <a:pt x="752465" y="975741"/>
                </a:lnTo>
                <a:close/>
                <a:moveTo>
                  <a:pt x="1837715" y="888301"/>
                </a:moveTo>
                <a:lnTo>
                  <a:pt x="1891465" y="888301"/>
                </a:lnTo>
                <a:lnTo>
                  <a:pt x="1806597" y="971369"/>
                </a:lnTo>
                <a:lnTo>
                  <a:pt x="1752848" y="971369"/>
                </a:lnTo>
                <a:close/>
                <a:moveTo>
                  <a:pt x="3499256" y="883415"/>
                </a:moveTo>
                <a:lnTo>
                  <a:pt x="3557892" y="883415"/>
                </a:lnTo>
                <a:lnTo>
                  <a:pt x="3552749" y="893188"/>
                </a:lnTo>
                <a:lnTo>
                  <a:pt x="3698053" y="893188"/>
                </a:lnTo>
                <a:lnTo>
                  <a:pt x="3693424" y="927392"/>
                </a:lnTo>
                <a:lnTo>
                  <a:pt x="3662820" y="971369"/>
                </a:lnTo>
                <a:lnTo>
                  <a:pt x="3482026" y="971369"/>
                </a:lnTo>
                <a:lnTo>
                  <a:pt x="3485369" y="946937"/>
                </a:lnTo>
                <a:lnTo>
                  <a:pt x="3553520" y="946937"/>
                </a:lnTo>
                <a:lnTo>
                  <a:pt x="3549405" y="927392"/>
                </a:lnTo>
                <a:lnTo>
                  <a:pt x="3598269" y="927392"/>
                </a:lnTo>
                <a:lnTo>
                  <a:pt x="3602384" y="946937"/>
                </a:lnTo>
                <a:lnTo>
                  <a:pt x="3626044" y="946937"/>
                </a:lnTo>
                <a:lnTo>
                  <a:pt x="3646361" y="917619"/>
                </a:lnTo>
                <a:lnTo>
                  <a:pt x="3540147" y="917619"/>
                </a:lnTo>
                <a:lnTo>
                  <a:pt x="3537576" y="922506"/>
                </a:lnTo>
                <a:lnTo>
                  <a:pt x="3488712" y="922506"/>
                </a:lnTo>
                <a:lnTo>
                  <a:pt x="3505429" y="890616"/>
                </a:lnTo>
                <a:close/>
                <a:moveTo>
                  <a:pt x="4275639" y="878529"/>
                </a:moveTo>
                <a:lnTo>
                  <a:pt x="4331446" y="898074"/>
                </a:lnTo>
                <a:lnTo>
                  <a:pt x="4372080" y="885730"/>
                </a:lnTo>
                <a:lnTo>
                  <a:pt x="4367708" y="917619"/>
                </a:lnTo>
                <a:lnTo>
                  <a:pt x="4327074" y="929192"/>
                </a:lnTo>
                <a:lnTo>
                  <a:pt x="4272296" y="910675"/>
                </a:lnTo>
                <a:lnTo>
                  <a:pt x="4230377" y="922506"/>
                </a:lnTo>
                <a:lnTo>
                  <a:pt x="4234748" y="890616"/>
                </a:lnTo>
                <a:close/>
                <a:moveTo>
                  <a:pt x="2500170" y="871328"/>
                </a:moveTo>
                <a:lnTo>
                  <a:pt x="2715168" y="871328"/>
                </a:lnTo>
                <a:lnTo>
                  <a:pt x="2711825" y="895759"/>
                </a:lnTo>
                <a:lnTo>
                  <a:pt x="2580408" y="895759"/>
                </a:lnTo>
                <a:lnTo>
                  <a:pt x="2572693" y="910418"/>
                </a:lnTo>
                <a:lnTo>
                  <a:pt x="2690222" y="910418"/>
                </a:lnTo>
                <a:lnTo>
                  <a:pt x="2686622" y="934593"/>
                </a:lnTo>
                <a:lnTo>
                  <a:pt x="2661418" y="975741"/>
                </a:lnTo>
                <a:lnTo>
                  <a:pt x="2536946" y="975741"/>
                </a:lnTo>
                <a:lnTo>
                  <a:pt x="2559834" y="951823"/>
                </a:lnTo>
                <a:lnTo>
                  <a:pt x="2627471" y="951823"/>
                </a:lnTo>
                <a:lnTo>
                  <a:pt x="2637758" y="934593"/>
                </a:lnTo>
                <a:lnTo>
                  <a:pt x="2510714" y="934593"/>
                </a:lnTo>
                <a:lnTo>
                  <a:pt x="2531288" y="895759"/>
                </a:lnTo>
                <a:lnTo>
                  <a:pt x="2496826" y="895759"/>
                </a:lnTo>
                <a:close/>
                <a:moveTo>
                  <a:pt x="3380451" y="868756"/>
                </a:moveTo>
                <a:lnTo>
                  <a:pt x="3379422" y="875957"/>
                </a:lnTo>
                <a:lnTo>
                  <a:pt x="3401539" y="875957"/>
                </a:lnTo>
                <a:lnTo>
                  <a:pt x="3402568" y="868756"/>
                </a:lnTo>
                <a:close/>
                <a:moveTo>
                  <a:pt x="3309728" y="868756"/>
                </a:moveTo>
                <a:lnTo>
                  <a:pt x="3308699" y="875957"/>
                </a:lnTo>
                <a:lnTo>
                  <a:pt x="3330559" y="875957"/>
                </a:lnTo>
                <a:lnTo>
                  <a:pt x="3331588" y="868756"/>
                </a:lnTo>
                <a:close/>
                <a:moveTo>
                  <a:pt x="1641757" y="868756"/>
                </a:moveTo>
                <a:lnTo>
                  <a:pt x="1635328" y="883158"/>
                </a:lnTo>
                <a:lnTo>
                  <a:pt x="1647673" y="883158"/>
                </a:lnTo>
                <a:lnTo>
                  <a:pt x="1649730" y="868756"/>
                </a:lnTo>
                <a:close/>
                <a:moveTo>
                  <a:pt x="3044076" y="863098"/>
                </a:moveTo>
                <a:lnTo>
                  <a:pt x="3041504" y="881872"/>
                </a:lnTo>
                <a:lnTo>
                  <a:pt x="3062335" y="881872"/>
                </a:lnTo>
                <a:lnTo>
                  <a:pt x="3065164" y="863098"/>
                </a:lnTo>
                <a:close/>
                <a:moveTo>
                  <a:pt x="4059879" y="858983"/>
                </a:moveTo>
                <a:lnTo>
                  <a:pt x="4128288" y="858983"/>
                </a:lnTo>
                <a:lnTo>
                  <a:pt x="4194639" y="907847"/>
                </a:lnTo>
                <a:lnTo>
                  <a:pt x="4136003" y="907847"/>
                </a:lnTo>
                <a:lnTo>
                  <a:pt x="4098198" y="881358"/>
                </a:lnTo>
                <a:lnTo>
                  <a:pt x="4079939" y="881358"/>
                </a:lnTo>
                <a:lnTo>
                  <a:pt x="4039305" y="907847"/>
                </a:lnTo>
                <a:lnTo>
                  <a:pt x="3979640" y="907847"/>
                </a:lnTo>
                <a:close/>
                <a:moveTo>
                  <a:pt x="1172070" y="849468"/>
                </a:moveTo>
                <a:lnTo>
                  <a:pt x="1228906" y="849468"/>
                </a:lnTo>
                <a:lnTo>
                  <a:pt x="1213990" y="957996"/>
                </a:lnTo>
                <a:lnTo>
                  <a:pt x="1164612" y="957996"/>
                </a:lnTo>
                <a:lnTo>
                  <a:pt x="1179528" y="856669"/>
                </a:lnTo>
                <a:close/>
                <a:moveTo>
                  <a:pt x="1000373" y="849468"/>
                </a:moveTo>
                <a:lnTo>
                  <a:pt x="1054637" y="849468"/>
                </a:lnTo>
                <a:lnTo>
                  <a:pt x="1068010" y="903989"/>
                </a:lnTo>
                <a:lnTo>
                  <a:pt x="1091670" y="854354"/>
                </a:lnTo>
                <a:lnTo>
                  <a:pt x="1086783" y="849468"/>
                </a:lnTo>
                <a:lnTo>
                  <a:pt x="1143362" y="849468"/>
                </a:lnTo>
                <a:lnTo>
                  <a:pt x="1060552" y="1002230"/>
                </a:lnTo>
                <a:cubicBezTo>
                  <a:pt x="1059180" y="1004630"/>
                  <a:pt x="1056908" y="1006859"/>
                  <a:pt x="1053736" y="1008916"/>
                </a:cubicBezTo>
                <a:cubicBezTo>
                  <a:pt x="1050565" y="1010974"/>
                  <a:pt x="1047093" y="1012002"/>
                  <a:pt x="1043321" y="1012002"/>
                </a:cubicBezTo>
                <a:lnTo>
                  <a:pt x="997544" y="1012002"/>
                </a:lnTo>
                <a:lnTo>
                  <a:pt x="1017346" y="992200"/>
                </a:lnTo>
                <a:lnTo>
                  <a:pt x="1036634" y="955681"/>
                </a:lnTo>
                <a:lnTo>
                  <a:pt x="1007574" y="856926"/>
                </a:lnTo>
                <a:close/>
                <a:moveTo>
                  <a:pt x="773811" y="849211"/>
                </a:moveTo>
                <a:lnTo>
                  <a:pt x="815730" y="849211"/>
                </a:lnTo>
                <a:lnTo>
                  <a:pt x="818817" y="893188"/>
                </a:lnTo>
                <a:lnTo>
                  <a:pt x="776897" y="893188"/>
                </a:lnTo>
                <a:close/>
                <a:moveTo>
                  <a:pt x="152505" y="848954"/>
                </a:moveTo>
                <a:lnTo>
                  <a:pt x="193653" y="848954"/>
                </a:lnTo>
                <a:lnTo>
                  <a:pt x="170250" y="896016"/>
                </a:lnTo>
                <a:lnTo>
                  <a:pt x="181051" y="896016"/>
                </a:lnTo>
                <a:lnTo>
                  <a:pt x="217570" y="975226"/>
                </a:lnTo>
                <a:lnTo>
                  <a:pt x="174622" y="975226"/>
                </a:lnTo>
                <a:lnTo>
                  <a:pt x="153533" y="929449"/>
                </a:lnTo>
                <a:lnTo>
                  <a:pt x="130902" y="974969"/>
                </a:lnTo>
                <a:lnTo>
                  <a:pt x="88725" y="974969"/>
                </a:lnTo>
                <a:close/>
                <a:moveTo>
                  <a:pt x="3383537" y="846639"/>
                </a:moveTo>
                <a:lnTo>
                  <a:pt x="3382509" y="854097"/>
                </a:lnTo>
                <a:lnTo>
                  <a:pt x="3404626" y="854097"/>
                </a:lnTo>
                <a:lnTo>
                  <a:pt x="3405654" y="846639"/>
                </a:lnTo>
                <a:close/>
                <a:moveTo>
                  <a:pt x="3312814" y="846639"/>
                </a:moveTo>
                <a:lnTo>
                  <a:pt x="3311785" y="854097"/>
                </a:lnTo>
                <a:lnTo>
                  <a:pt x="3333645" y="854097"/>
                </a:lnTo>
                <a:lnTo>
                  <a:pt x="3334674" y="846639"/>
                </a:lnTo>
                <a:close/>
                <a:moveTo>
                  <a:pt x="3876265" y="844324"/>
                </a:moveTo>
                <a:lnTo>
                  <a:pt x="3872151" y="873642"/>
                </a:lnTo>
                <a:lnTo>
                  <a:pt x="3890924" y="914019"/>
                </a:lnTo>
                <a:lnTo>
                  <a:pt x="3900697" y="844324"/>
                </a:lnTo>
                <a:close/>
                <a:moveTo>
                  <a:pt x="3802970" y="844324"/>
                </a:moveTo>
                <a:lnTo>
                  <a:pt x="3792941" y="915305"/>
                </a:lnTo>
                <a:lnTo>
                  <a:pt x="3823287" y="873642"/>
                </a:lnTo>
                <a:lnTo>
                  <a:pt x="3827402" y="844324"/>
                </a:lnTo>
                <a:close/>
                <a:moveTo>
                  <a:pt x="2091280" y="844324"/>
                </a:moveTo>
                <a:lnTo>
                  <a:pt x="2137572" y="844324"/>
                </a:lnTo>
                <a:lnTo>
                  <a:pt x="2068906" y="944365"/>
                </a:lnTo>
                <a:lnTo>
                  <a:pt x="2137057" y="940765"/>
                </a:lnTo>
                <a:lnTo>
                  <a:pt x="2119827" y="902960"/>
                </a:lnTo>
                <a:lnTo>
                  <a:pt x="2163804" y="902960"/>
                </a:lnTo>
                <a:lnTo>
                  <a:pt x="2197236" y="975741"/>
                </a:lnTo>
                <a:lnTo>
                  <a:pt x="2153259" y="975741"/>
                </a:lnTo>
                <a:lnTo>
                  <a:pt x="2150174" y="969054"/>
                </a:lnTo>
                <a:lnTo>
                  <a:pt x="2014128" y="975741"/>
                </a:lnTo>
                <a:lnTo>
                  <a:pt x="2018243" y="946937"/>
                </a:lnTo>
                <a:close/>
                <a:moveTo>
                  <a:pt x="2761450" y="839952"/>
                </a:moveTo>
                <a:lnTo>
                  <a:pt x="2806713" y="839952"/>
                </a:lnTo>
                <a:lnTo>
                  <a:pt x="2812885" y="851011"/>
                </a:lnTo>
                <a:lnTo>
                  <a:pt x="2841689" y="851011"/>
                </a:lnTo>
                <a:lnTo>
                  <a:pt x="2821372" y="866441"/>
                </a:lnTo>
                <a:lnTo>
                  <a:pt x="2825229" y="872871"/>
                </a:lnTo>
                <a:lnTo>
                  <a:pt x="2812885" y="958767"/>
                </a:lnTo>
                <a:cubicBezTo>
                  <a:pt x="2812028" y="963739"/>
                  <a:pt x="2809713" y="967811"/>
                  <a:pt x="2805941" y="970983"/>
                </a:cubicBezTo>
                <a:cubicBezTo>
                  <a:pt x="2802169" y="974155"/>
                  <a:pt x="2797797" y="975741"/>
                  <a:pt x="2792825" y="975741"/>
                </a:cubicBezTo>
                <a:lnTo>
                  <a:pt x="2750391" y="975741"/>
                </a:lnTo>
                <a:lnTo>
                  <a:pt x="2773537" y="951823"/>
                </a:lnTo>
                <a:lnTo>
                  <a:pt x="2774823" y="941794"/>
                </a:lnTo>
                <a:lnTo>
                  <a:pt x="2739076" y="941794"/>
                </a:lnTo>
                <a:lnTo>
                  <a:pt x="2779452" y="909390"/>
                </a:lnTo>
                <a:lnTo>
                  <a:pt x="2781252" y="895245"/>
                </a:lnTo>
                <a:lnTo>
                  <a:pt x="2744991" y="895245"/>
                </a:lnTo>
                <a:lnTo>
                  <a:pt x="2780995" y="867985"/>
                </a:lnTo>
                <a:close/>
                <a:moveTo>
                  <a:pt x="2927842" y="839695"/>
                </a:moveTo>
                <a:lnTo>
                  <a:pt x="2957160" y="839695"/>
                </a:lnTo>
                <a:lnTo>
                  <a:pt x="2957932" y="868242"/>
                </a:lnTo>
                <a:lnTo>
                  <a:pt x="2928614" y="868242"/>
                </a:lnTo>
                <a:close/>
                <a:moveTo>
                  <a:pt x="2880007" y="839181"/>
                </a:moveTo>
                <a:lnTo>
                  <a:pt x="2921670" y="839181"/>
                </a:lnTo>
                <a:lnTo>
                  <a:pt x="2905211" y="873642"/>
                </a:lnTo>
                <a:lnTo>
                  <a:pt x="2956903" y="873642"/>
                </a:lnTo>
                <a:lnTo>
                  <a:pt x="2953560" y="898074"/>
                </a:lnTo>
                <a:lnTo>
                  <a:pt x="2922698" y="898074"/>
                </a:lnTo>
                <a:lnTo>
                  <a:pt x="2948159" y="975484"/>
                </a:lnTo>
                <a:lnTo>
                  <a:pt x="2906497" y="975484"/>
                </a:lnTo>
                <a:lnTo>
                  <a:pt x="2886180" y="913504"/>
                </a:lnTo>
                <a:lnTo>
                  <a:pt x="2856605" y="974969"/>
                </a:lnTo>
                <a:lnTo>
                  <a:pt x="2814942" y="974969"/>
                </a:lnTo>
                <a:lnTo>
                  <a:pt x="2851718" y="898074"/>
                </a:lnTo>
                <a:lnTo>
                  <a:pt x="2828058" y="898074"/>
                </a:lnTo>
                <a:lnTo>
                  <a:pt x="2831401" y="873642"/>
                </a:lnTo>
                <a:lnTo>
                  <a:pt x="2863548" y="873642"/>
                </a:lnTo>
                <a:close/>
                <a:moveTo>
                  <a:pt x="269253" y="836609"/>
                </a:moveTo>
                <a:lnTo>
                  <a:pt x="323774" y="836609"/>
                </a:lnTo>
                <a:lnTo>
                  <a:pt x="309629" y="936393"/>
                </a:lnTo>
                <a:lnTo>
                  <a:pt x="342548" y="945651"/>
                </a:lnTo>
                <a:lnTo>
                  <a:pt x="464706" y="945651"/>
                </a:lnTo>
                <a:lnTo>
                  <a:pt x="461105" y="971369"/>
                </a:lnTo>
                <a:lnTo>
                  <a:pt x="321716" y="971369"/>
                </a:lnTo>
                <a:lnTo>
                  <a:pt x="299085" y="961339"/>
                </a:lnTo>
                <a:lnTo>
                  <a:pt x="294199" y="971369"/>
                </a:lnTo>
                <a:lnTo>
                  <a:pt x="250222" y="971369"/>
                </a:lnTo>
                <a:lnTo>
                  <a:pt x="264366" y="945908"/>
                </a:lnTo>
                <a:lnTo>
                  <a:pt x="276196" y="861812"/>
                </a:lnTo>
                <a:lnTo>
                  <a:pt x="265652" y="861812"/>
                </a:lnTo>
                <a:close/>
                <a:moveTo>
                  <a:pt x="1314640" y="834552"/>
                </a:moveTo>
                <a:lnTo>
                  <a:pt x="1308468" y="878529"/>
                </a:lnTo>
                <a:lnTo>
                  <a:pt x="1323384" y="878529"/>
                </a:lnTo>
                <a:lnTo>
                  <a:pt x="1329557" y="834552"/>
                </a:lnTo>
                <a:close/>
                <a:moveTo>
                  <a:pt x="1787052" y="832237"/>
                </a:moveTo>
                <a:lnTo>
                  <a:pt x="1840801" y="832237"/>
                </a:lnTo>
                <a:lnTo>
                  <a:pt x="1873720" y="876214"/>
                </a:lnTo>
                <a:lnTo>
                  <a:pt x="1819970" y="876214"/>
                </a:lnTo>
                <a:close/>
                <a:moveTo>
                  <a:pt x="3049991" y="819893"/>
                </a:moveTo>
                <a:lnTo>
                  <a:pt x="3047419" y="838667"/>
                </a:lnTo>
                <a:lnTo>
                  <a:pt x="3068507" y="838667"/>
                </a:lnTo>
                <a:lnTo>
                  <a:pt x="3071079" y="819893"/>
                </a:lnTo>
                <a:close/>
                <a:moveTo>
                  <a:pt x="2568321" y="819893"/>
                </a:moveTo>
                <a:lnTo>
                  <a:pt x="2566006" y="837123"/>
                </a:lnTo>
                <a:lnTo>
                  <a:pt x="2658847" y="837123"/>
                </a:lnTo>
                <a:lnTo>
                  <a:pt x="2661161" y="819893"/>
                </a:lnTo>
                <a:close/>
                <a:moveTo>
                  <a:pt x="2354361" y="815006"/>
                </a:moveTo>
                <a:lnTo>
                  <a:pt x="2309612" y="863870"/>
                </a:lnTo>
                <a:lnTo>
                  <a:pt x="2354618" y="863870"/>
                </a:lnTo>
                <a:lnTo>
                  <a:pt x="2331729" y="903217"/>
                </a:lnTo>
                <a:lnTo>
                  <a:pt x="2354104" y="927649"/>
                </a:lnTo>
                <a:lnTo>
                  <a:pt x="2386251" y="872356"/>
                </a:lnTo>
                <a:lnTo>
                  <a:pt x="2379050" y="863870"/>
                </a:lnTo>
                <a:lnTo>
                  <a:pt x="2423284" y="863870"/>
                </a:lnTo>
                <a:lnTo>
                  <a:pt x="2392423" y="815006"/>
                </a:lnTo>
                <a:close/>
                <a:moveTo>
                  <a:pt x="1184415" y="812435"/>
                </a:moveTo>
                <a:lnTo>
                  <a:pt x="1233792" y="812435"/>
                </a:lnTo>
                <a:lnTo>
                  <a:pt x="1228906" y="842010"/>
                </a:lnTo>
                <a:lnTo>
                  <a:pt x="1181843" y="842010"/>
                </a:lnTo>
                <a:close/>
                <a:moveTo>
                  <a:pt x="29832" y="802919"/>
                </a:moveTo>
                <a:lnTo>
                  <a:pt x="107756" y="802919"/>
                </a:lnTo>
                <a:lnTo>
                  <a:pt x="100813" y="852040"/>
                </a:lnTo>
                <a:lnTo>
                  <a:pt x="71752" y="908618"/>
                </a:lnTo>
                <a:lnTo>
                  <a:pt x="86668" y="974969"/>
                </a:lnTo>
                <a:lnTo>
                  <a:pt x="54778" y="974969"/>
                </a:lnTo>
                <a:lnTo>
                  <a:pt x="49635" y="951566"/>
                </a:lnTo>
                <a:lnTo>
                  <a:pt x="36776" y="975484"/>
                </a:lnTo>
                <a:lnTo>
                  <a:pt x="0" y="975484"/>
                </a:lnTo>
                <a:lnTo>
                  <a:pt x="35490" y="907847"/>
                </a:lnTo>
                <a:lnTo>
                  <a:pt x="23403" y="851782"/>
                </a:lnTo>
                <a:lnTo>
                  <a:pt x="25975" y="834552"/>
                </a:lnTo>
                <a:lnTo>
                  <a:pt x="58636" y="834552"/>
                </a:lnTo>
                <a:lnTo>
                  <a:pt x="56064" y="851782"/>
                </a:lnTo>
                <a:lnTo>
                  <a:pt x="58121" y="871842"/>
                </a:lnTo>
                <a:lnTo>
                  <a:pt x="66865" y="851525"/>
                </a:lnTo>
                <a:lnTo>
                  <a:pt x="70209" y="827351"/>
                </a:lnTo>
                <a:lnTo>
                  <a:pt x="26232" y="827351"/>
                </a:lnTo>
                <a:close/>
                <a:moveTo>
                  <a:pt x="3125086" y="800605"/>
                </a:moveTo>
                <a:lnTo>
                  <a:pt x="3217154" y="800605"/>
                </a:lnTo>
                <a:lnTo>
                  <a:pt x="3209182" y="856154"/>
                </a:lnTo>
                <a:lnTo>
                  <a:pt x="3173435" y="914276"/>
                </a:lnTo>
                <a:lnTo>
                  <a:pt x="3195295" y="975484"/>
                </a:lnTo>
                <a:lnTo>
                  <a:pt x="3162119" y="975484"/>
                </a:lnTo>
                <a:lnTo>
                  <a:pt x="3152346" y="948480"/>
                </a:lnTo>
                <a:lnTo>
                  <a:pt x="3135887" y="975226"/>
                </a:lnTo>
                <a:lnTo>
                  <a:pt x="3097054" y="975226"/>
                </a:lnTo>
                <a:lnTo>
                  <a:pt x="3139488" y="912219"/>
                </a:lnTo>
                <a:lnTo>
                  <a:pt x="3118142" y="851782"/>
                </a:lnTo>
                <a:lnTo>
                  <a:pt x="3120457" y="834552"/>
                </a:lnTo>
                <a:lnTo>
                  <a:pt x="3153375" y="834552"/>
                </a:lnTo>
                <a:lnTo>
                  <a:pt x="3151060" y="851268"/>
                </a:lnTo>
                <a:lnTo>
                  <a:pt x="3160576" y="878529"/>
                </a:lnTo>
                <a:lnTo>
                  <a:pt x="3176264" y="847668"/>
                </a:lnTo>
                <a:lnTo>
                  <a:pt x="3179092" y="826322"/>
                </a:lnTo>
                <a:lnTo>
                  <a:pt x="3121228" y="826322"/>
                </a:lnTo>
                <a:close/>
                <a:moveTo>
                  <a:pt x="401955" y="797776"/>
                </a:moveTo>
                <a:lnTo>
                  <a:pt x="485280" y="797776"/>
                </a:lnTo>
                <a:lnTo>
                  <a:pt x="470621" y="901932"/>
                </a:lnTo>
                <a:cubicBezTo>
                  <a:pt x="469763" y="906904"/>
                  <a:pt x="467449" y="911061"/>
                  <a:pt x="463677" y="914405"/>
                </a:cubicBezTo>
                <a:cubicBezTo>
                  <a:pt x="459905" y="917748"/>
                  <a:pt x="455533" y="919419"/>
                  <a:pt x="450561" y="919419"/>
                </a:cubicBezTo>
                <a:lnTo>
                  <a:pt x="424329" y="919419"/>
                </a:lnTo>
                <a:lnTo>
                  <a:pt x="435388" y="906303"/>
                </a:lnTo>
                <a:lnTo>
                  <a:pt x="447218" y="822207"/>
                </a:lnTo>
                <a:lnTo>
                  <a:pt x="433330" y="822207"/>
                </a:lnTo>
                <a:lnTo>
                  <a:pt x="416871" y="940765"/>
                </a:lnTo>
                <a:lnTo>
                  <a:pt x="381895" y="940765"/>
                </a:lnTo>
                <a:close/>
                <a:moveTo>
                  <a:pt x="781783" y="795718"/>
                </a:moveTo>
                <a:lnTo>
                  <a:pt x="823703" y="795718"/>
                </a:lnTo>
                <a:lnTo>
                  <a:pt x="826789" y="839695"/>
                </a:lnTo>
                <a:lnTo>
                  <a:pt x="784869" y="839695"/>
                </a:lnTo>
                <a:close/>
                <a:moveTo>
                  <a:pt x="3261379" y="795461"/>
                </a:moveTo>
                <a:lnTo>
                  <a:pt x="3466605" y="795461"/>
                </a:lnTo>
                <a:lnTo>
                  <a:pt x="3463262" y="819893"/>
                </a:lnTo>
                <a:lnTo>
                  <a:pt x="3387395" y="819893"/>
                </a:lnTo>
                <a:lnTo>
                  <a:pt x="3386366" y="827094"/>
                </a:lnTo>
                <a:lnTo>
                  <a:pt x="3457346" y="827094"/>
                </a:lnTo>
                <a:lnTo>
                  <a:pt x="3447831" y="895502"/>
                </a:lnTo>
                <a:lnTo>
                  <a:pt x="3373765" y="895502"/>
                </a:lnTo>
                <a:lnTo>
                  <a:pt x="3343675" y="922763"/>
                </a:lnTo>
                <a:lnTo>
                  <a:pt x="3382509" y="946937"/>
                </a:lnTo>
                <a:lnTo>
                  <a:pt x="3450403" y="946937"/>
                </a:lnTo>
                <a:lnTo>
                  <a:pt x="3446288" y="975741"/>
                </a:lnTo>
                <a:lnTo>
                  <a:pt x="3358334" y="975741"/>
                </a:lnTo>
                <a:lnTo>
                  <a:pt x="3314871" y="948737"/>
                </a:lnTo>
                <a:lnTo>
                  <a:pt x="3285039" y="975741"/>
                </a:lnTo>
                <a:lnTo>
                  <a:pt x="3231290" y="975741"/>
                </a:lnTo>
                <a:lnTo>
                  <a:pt x="3282982" y="928935"/>
                </a:lnTo>
                <a:lnTo>
                  <a:pt x="3241576" y="902960"/>
                </a:lnTo>
                <a:lnTo>
                  <a:pt x="3302527" y="902960"/>
                </a:lnTo>
                <a:lnTo>
                  <a:pt x="3307928" y="906561"/>
                </a:lnTo>
                <a:lnTo>
                  <a:pt x="3320015" y="895502"/>
                </a:lnTo>
                <a:lnTo>
                  <a:pt x="3257264" y="895502"/>
                </a:lnTo>
                <a:lnTo>
                  <a:pt x="3265494" y="836866"/>
                </a:lnTo>
                <a:lnTo>
                  <a:pt x="3257007" y="827094"/>
                </a:lnTo>
                <a:lnTo>
                  <a:pt x="3337503" y="827094"/>
                </a:lnTo>
                <a:lnTo>
                  <a:pt x="3338532" y="819893"/>
                </a:lnTo>
                <a:lnTo>
                  <a:pt x="3258036" y="819893"/>
                </a:lnTo>
                <a:close/>
                <a:moveTo>
                  <a:pt x="3008071" y="795461"/>
                </a:moveTo>
                <a:lnTo>
                  <a:pt x="3120457" y="795461"/>
                </a:lnTo>
                <a:lnTo>
                  <a:pt x="3117113" y="819893"/>
                </a:lnTo>
                <a:lnTo>
                  <a:pt x="3109655" y="819893"/>
                </a:lnTo>
                <a:lnTo>
                  <a:pt x="3095768" y="918648"/>
                </a:lnTo>
                <a:lnTo>
                  <a:pt x="3107855" y="917105"/>
                </a:lnTo>
                <a:lnTo>
                  <a:pt x="3103997" y="943851"/>
                </a:lnTo>
                <a:lnTo>
                  <a:pt x="3091910" y="945394"/>
                </a:lnTo>
                <a:lnTo>
                  <a:pt x="3087795" y="975741"/>
                </a:lnTo>
                <a:lnTo>
                  <a:pt x="3049219" y="975741"/>
                </a:lnTo>
                <a:lnTo>
                  <a:pt x="3052820" y="949766"/>
                </a:lnTo>
                <a:lnTo>
                  <a:pt x="2985697" y="957481"/>
                </a:lnTo>
                <a:lnTo>
                  <a:pt x="2989297" y="930992"/>
                </a:lnTo>
                <a:lnTo>
                  <a:pt x="2997270" y="930221"/>
                </a:lnTo>
                <a:lnTo>
                  <a:pt x="3012443" y="819893"/>
                </a:lnTo>
                <a:lnTo>
                  <a:pt x="3004728" y="819893"/>
                </a:lnTo>
                <a:close/>
                <a:moveTo>
                  <a:pt x="2513285" y="795461"/>
                </a:moveTo>
                <a:lnTo>
                  <a:pt x="2713368" y="795461"/>
                </a:lnTo>
                <a:lnTo>
                  <a:pt x="2704109" y="861555"/>
                </a:lnTo>
                <a:lnTo>
                  <a:pt x="2513800" y="861555"/>
                </a:lnTo>
                <a:lnTo>
                  <a:pt x="2521772" y="805234"/>
                </a:lnTo>
                <a:close/>
                <a:moveTo>
                  <a:pt x="2127285" y="795461"/>
                </a:moveTo>
                <a:lnTo>
                  <a:pt x="2176148" y="795461"/>
                </a:lnTo>
                <a:lnTo>
                  <a:pt x="2218325" y="878529"/>
                </a:lnTo>
                <a:lnTo>
                  <a:pt x="2169462" y="878529"/>
                </a:lnTo>
                <a:close/>
                <a:moveTo>
                  <a:pt x="2053990" y="795461"/>
                </a:moveTo>
                <a:lnTo>
                  <a:pt x="2112626" y="795461"/>
                </a:lnTo>
                <a:lnTo>
                  <a:pt x="2052190" y="878529"/>
                </a:lnTo>
                <a:lnTo>
                  <a:pt x="2003326" y="878529"/>
                </a:lnTo>
                <a:lnTo>
                  <a:pt x="2059391" y="801633"/>
                </a:lnTo>
                <a:close/>
                <a:moveTo>
                  <a:pt x="1777794" y="795461"/>
                </a:moveTo>
                <a:lnTo>
                  <a:pt x="1973247" y="795461"/>
                </a:lnTo>
                <a:lnTo>
                  <a:pt x="1950872" y="953881"/>
                </a:lnTo>
                <a:cubicBezTo>
                  <a:pt x="1950187" y="958853"/>
                  <a:pt x="1947958" y="963011"/>
                  <a:pt x="1944186" y="966354"/>
                </a:cubicBezTo>
                <a:cubicBezTo>
                  <a:pt x="1940414" y="969697"/>
                  <a:pt x="1936042" y="971369"/>
                  <a:pt x="1931070" y="971369"/>
                </a:cubicBezTo>
                <a:lnTo>
                  <a:pt x="1880149" y="971369"/>
                </a:lnTo>
                <a:lnTo>
                  <a:pt x="1903038" y="946937"/>
                </a:lnTo>
                <a:lnTo>
                  <a:pt x="1921040" y="819893"/>
                </a:lnTo>
                <a:lnTo>
                  <a:pt x="1774450" y="819893"/>
                </a:lnTo>
                <a:close/>
                <a:moveTo>
                  <a:pt x="275682" y="795461"/>
                </a:moveTo>
                <a:lnTo>
                  <a:pt x="316059" y="795461"/>
                </a:lnTo>
                <a:lnTo>
                  <a:pt x="324031" y="824779"/>
                </a:lnTo>
                <a:lnTo>
                  <a:pt x="283654" y="824779"/>
                </a:lnTo>
                <a:close/>
                <a:moveTo>
                  <a:pt x="396554" y="791603"/>
                </a:moveTo>
                <a:lnTo>
                  <a:pt x="392697" y="818864"/>
                </a:lnTo>
                <a:lnTo>
                  <a:pt x="374437" y="821693"/>
                </a:lnTo>
                <a:lnTo>
                  <a:pt x="364407" y="891645"/>
                </a:lnTo>
                <a:lnTo>
                  <a:pt x="382924" y="887787"/>
                </a:lnTo>
                <a:lnTo>
                  <a:pt x="379066" y="915047"/>
                </a:lnTo>
                <a:lnTo>
                  <a:pt x="323259" y="929706"/>
                </a:lnTo>
                <a:lnTo>
                  <a:pt x="341519" y="799062"/>
                </a:lnTo>
                <a:close/>
                <a:moveTo>
                  <a:pt x="1629413" y="791089"/>
                </a:moveTo>
                <a:lnTo>
                  <a:pt x="1677248" y="791089"/>
                </a:lnTo>
                <a:lnTo>
                  <a:pt x="1670561" y="805491"/>
                </a:lnTo>
                <a:lnTo>
                  <a:pt x="1729454" y="805491"/>
                </a:lnTo>
                <a:lnTo>
                  <a:pt x="1726111" y="829665"/>
                </a:lnTo>
                <a:lnTo>
                  <a:pt x="1659503" y="829665"/>
                </a:lnTo>
                <a:lnTo>
                  <a:pt x="1653073" y="844067"/>
                </a:lnTo>
                <a:lnTo>
                  <a:pt x="1687535" y="844067"/>
                </a:lnTo>
                <a:lnTo>
                  <a:pt x="1682134" y="883158"/>
                </a:lnTo>
                <a:lnTo>
                  <a:pt x="1723539" y="883158"/>
                </a:lnTo>
                <a:lnTo>
                  <a:pt x="1720453" y="905532"/>
                </a:lnTo>
                <a:lnTo>
                  <a:pt x="1679048" y="905532"/>
                </a:lnTo>
                <a:lnTo>
                  <a:pt x="1671590" y="958767"/>
                </a:lnTo>
                <a:cubicBezTo>
                  <a:pt x="1670732" y="963739"/>
                  <a:pt x="1668418" y="967725"/>
                  <a:pt x="1664646" y="970726"/>
                </a:cubicBezTo>
                <a:cubicBezTo>
                  <a:pt x="1660874" y="973726"/>
                  <a:pt x="1656588" y="975226"/>
                  <a:pt x="1651787" y="975226"/>
                </a:cubicBezTo>
                <a:lnTo>
                  <a:pt x="1615526" y="975226"/>
                </a:lnTo>
                <a:lnTo>
                  <a:pt x="1637900" y="952338"/>
                </a:lnTo>
                <a:lnTo>
                  <a:pt x="1644586" y="905532"/>
                </a:lnTo>
                <a:lnTo>
                  <a:pt x="1593409" y="905532"/>
                </a:lnTo>
                <a:lnTo>
                  <a:pt x="1596495" y="883158"/>
                </a:lnTo>
                <a:lnTo>
                  <a:pt x="1602924" y="868756"/>
                </a:lnTo>
                <a:lnTo>
                  <a:pt x="1593923" y="868756"/>
                </a:lnTo>
                <a:lnTo>
                  <a:pt x="1597266" y="844067"/>
                </a:lnTo>
                <a:lnTo>
                  <a:pt x="1614240" y="844067"/>
                </a:lnTo>
                <a:lnTo>
                  <a:pt x="1620926" y="829665"/>
                </a:lnTo>
                <a:lnTo>
                  <a:pt x="1594180" y="829665"/>
                </a:lnTo>
                <a:lnTo>
                  <a:pt x="1597523" y="805491"/>
                </a:lnTo>
                <a:lnTo>
                  <a:pt x="1631985" y="805491"/>
                </a:lnTo>
                <a:lnTo>
                  <a:pt x="1635585" y="798033"/>
                </a:lnTo>
                <a:close/>
                <a:moveTo>
                  <a:pt x="1546088" y="790832"/>
                </a:moveTo>
                <a:lnTo>
                  <a:pt x="1599838" y="790832"/>
                </a:lnTo>
                <a:lnTo>
                  <a:pt x="1562290" y="849468"/>
                </a:lnTo>
                <a:lnTo>
                  <a:pt x="1591608" y="849468"/>
                </a:lnTo>
                <a:lnTo>
                  <a:pt x="1554061" y="908104"/>
                </a:lnTo>
                <a:lnTo>
                  <a:pt x="1583379" y="908104"/>
                </a:lnTo>
                <a:lnTo>
                  <a:pt x="1580036" y="932535"/>
                </a:lnTo>
                <a:lnTo>
                  <a:pt x="1506741" y="932535"/>
                </a:lnTo>
                <a:lnTo>
                  <a:pt x="1510084" y="908104"/>
                </a:lnTo>
                <a:lnTo>
                  <a:pt x="1532201" y="873899"/>
                </a:lnTo>
                <a:lnTo>
                  <a:pt x="1514970" y="873899"/>
                </a:lnTo>
                <a:lnTo>
                  <a:pt x="1518313" y="849468"/>
                </a:lnTo>
                <a:lnTo>
                  <a:pt x="1551746" y="797261"/>
                </a:lnTo>
                <a:close/>
                <a:moveTo>
                  <a:pt x="874624" y="790832"/>
                </a:moveTo>
                <a:lnTo>
                  <a:pt x="933517" y="790832"/>
                </a:lnTo>
                <a:lnTo>
                  <a:pt x="929916" y="816549"/>
                </a:lnTo>
                <a:lnTo>
                  <a:pt x="973636" y="816549"/>
                </a:lnTo>
                <a:lnTo>
                  <a:pt x="969778" y="843296"/>
                </a:lnTo>
                <a:lnTo>
                  <a:pt x="926059" y="843296"/>
                </a:lnTo>
                <a:lnTo>
                  <a:pt x="921429" y="876214"/>
                </a:lnTo>
                <a:lnTo>
                  <a:pt x="961292" y="876214"/>
                </a:lnTo>
                <a:lnTo>
                  <a:pt x="957434" y="902960"/>
                </a:lnTo>
                <a:lnTo>
                  <a:pt x="917572" y="902960"/>
                </a:lnTo>
                <a:lnTo>
                  <a:pt x="911657" y="944365"/>
                </a:lnTo>
                <a:lnTo>
                  <a:pt x="961292" y="944365"/>
                </a:lnTo>
                <a:lnTo>
                  <a:pt x="957434" y="971112"/>
                </a:lnTo>
                <a:lnTo>
                  <a:pt x="812644" y="971112"/>
                </a:lnTo>
                <a:lnTo>
                  <a:pt x="816502" y="944365"/>
                </a:lnTo>
                <a:lnTo>
                  <a:pt x="862536" y="944365"/>
                </a:lnTo>
                <a:lnTo>
                  <a:pt x="868451" y="902960"/>
                </a:lnTo>
                <a:lnTo>
                  <a:pt x="831675" y="902960"/>
                </a:lnTo>
                <a:lnTo>
                  <a:pt x="835533" y="876214"/>
                </a:lnTo>
                <a:lnTo>
                  <a:pt x="872309" y="876214"/>
                </a:lnTo>
                <a:lnTo>
                  <a:pt x="876938" y="843296"/>
                </a:lnTo>
                <a:lnTo>
                  <a:pt x="835790" y="843296"/>
                </a:lnTo>
                <a:lnTo>
                  <a:pt x="839648" y="816549"/>
                </a:lnTo>
                <a:lnTo>
                  <a:pt x="880796" y="816549"/>
                </a:lnTo>
                <a:lnTo>
                  <a:pt x="883110" y="800090"/>
                </a:lnTo>
                <a:close/>
                <a:moveTo>
                  <a:pt x="4066565" y="790575"/>
                </a:moveTo>
                <a:lnTo>
                  <a:pt x="4130345" y="790575"/>
                </a:lnTo>
                <a:lnTo>
                  <a:pt x="4128288" y="805234"/>
                </a:lnTo>
                <a:lnTo>
                  <a:pt x="4204154" y="805234"/>
                </a:lnTo>
                <a:lnTo>
                  <a:pt x="4198754" y="844324"/>
                </a:lnTo>
                <a:lnTo>
                  <a:pt x="4168664" y="844324"/>
                </a:lnTo>
                <a:lnTo>
                  <a:pt x="4200296" y="868756"/>
                </a:lnTo>
                <a:lnTo>
                  <a:pt x="4150405" y="868756"/>
                </a:lnTo>
                <a:lnTo>
                  <a:pt x="4106170" y="834552"/>
                </a:lnTo>
                <a:lnTo>
                  <a:pt x="4156063" y="834552"/>
                </a:lnTo>
                <a:lnTo>
                  <a:pt x="4157091" y="827094"/>
                </a:lnTo>
                <a:lnTo>
                  <a:pt x="4039819" y="827094"/>
                </a:lnTo>
                <a:lnTo>
                  <a:pt x="4038791" y="834552"/>
                </a:lnTo>
                <a:lnTo>
                  <a:pt x="4088682" y="834552"/>
                </a:lnTo>
                <a:lnTo>
                  <a:pt x="4034933" y="868756"/>
                </a:lnTo>
                <a:lnTo>
                  <a:pt x="3985041" y="868756"/>
                </a:lnTo>
                <a:lnTo>
                  <a:pt x="4023360" y="844324"/>
                </a:lnTo>
                <a:lnTo>
                  <a:pt x="3993528" y="844324"/>
                </a:lnTo>
                <a:lnTo>
                  <a:pt x="3998928" y="805234"/>
                </a:lnTo>
                <a:lnTo>
                  <a:pt x="4074280" y="805234"/>
                </a:lnTo>
                <a:lnTo>
                  <a:pt x="4075052" y="800347"/>
                </a:lnTo>
                <a:close/>
                <a:moveTo>
                  <a:pt x="3825345" y="790575"/>
                </a:moveTo>
                <a:lnTo>
                  <a:pt x="3883981" y="790575"/>
                </a:lnTo>
                <a:lnTo>
                  <a:pt x="3879609" y="819893"/>
                </a:lnTo>
                <a:lnTo>
                  <a:pt x="3953161" y="819893"/>
                </a:lnTo>
                <a:lnTo>
                  <a:pt x="3933615" y="958767"/>
                </a:lnTo>
                <a:cubicBezTo>
                  <a:pt x="3932758" y="963739"/>
                  <a:pt x="3930401" y="967811"/>
                  <a:pt x="3926543" y="970983"/>
                </a:cubicBezTo>
                <a:cubicBezTo>
                  <a:pt x="3922686" y="974155"/>
                  <a:pt x="3918271" y="975741"/>
                  <a:pt x="3913299" y="975741"/>
                </a:cubicBezTo>
                <a:lnTo>
                  <a:pt x="3862635" y="975741"/>
                </a:lnTo>
                <a:lnTo>
                  <a:pt x="3885781" y="951823"/>
                </a:lnTo>
                <a:lnTo>
                  <a:pt x="3889124" y="927392"/>
                </a:lnTo>
                <a:lnTo>
                  <a:pt x="3858520" y="927392"/>
                </a:lnTo>
                <a:lnTo>
                  <a:pt x="3845919" y="905532"/>
                </a:lnTo>
                <a:lnTo>
                  <a:pt x="3828174" y="927392"/>
                </a:lnTo>
                <a:lnTo>
                  <a:pt x="3791140" y="927392"/>
                </a:lnTo>
                <a:lnTo>
                  <a:pt x="3784454" y="975741"/>
                </a:lnTo>
                <a:lnTo>
                  <a:pt x="3735591" y="975741"/>
                </a:lnTo>
                <a:lnTo>
                  <a:pt x="3757708" y="819893"/>
                </a:lnTo>
                <a:lnTo>
                  <a:pt x="3830746" y="819893"/>
                </a:lnTo>
                <a:lnTo>
                  <a:pt x="3833574" y="800347"/>
                </a:lnTo>
                <a:close/>
                <a:moveTo>
                  <a:pt x="3512115" y="790575"/>
                </a:moveTo>
                <a:lnTo>
                  <a:pt x="3570751" y="790575"/>
                </a:lnTo>
                <a:lnTo>
                  <a:pt x="3565608" y="800347"/>
                </a:lnTo>
                <a:lnTo>
                  <a:pt x="3711169" y="800347"/>
                </a:lnTo>
                <a:lnTo>
                  <a:pt x="3706282" y="834552"/>
                </a:lnTo>
                <a:lnTo>
                  <a:pt x="3675679" y="878529"/>
                </a:lnTo>
                <a:lnTo>
                  <a:pt x="3499771" y="878529"/>
                </a:lnTo>
                <a:lnTo>
                  <a:pt x="3503371" y="854097"/>
                </a:lnTo>
                <a:lnTo>
                  <a:pt x="3564064" y="854097"/>
                </a:lnTo>
                <a:lnTo>
                  <a:pt x="3559693" y="834552"/>
                </a:lnTo>
                <a:lnTo>
                  <a:pt x="3608556" y="834552"/>
                </a:lnTo>
                <a:lnTo>
                  <a:pt x="3612928" y="854097"/>
                </a:lnTo>
                <a:lnTo>
                  <a:pt x="3639160" y="854097"/>
                </a:lnTo>
                <a:lnTo>
                  <a:pt x="3659476" y="824779"/>
                </a:lnTo>
                <a:lnTo>
                  <a:pt x="3553006" y="824779"/>
                </a:lnTo>
                <a:lnTo>
                  <a:pt x="3550691" y="829665"/>
                </a:lnTo>
                <a:lnTo>
                  <a:pt x="3501828" y="829665"/>
                </a:lnTo>
                <a:lnTo>
                  <a:pt x="3518287" y="797776"/>
                </a:lnTo>
                <a:close/>
                <a:moveTo>
                  <a:pt x="2794111" y="790575"/>
                </a:moveTo>
                <a:lnTo>
                  <a:pt x="2847861" y="790575"/>
                </a:lnTo>
                <a:lnTo>
                  <a:pt x="2846060" y="801890"/>
                </a:lnTo>
                <a:lnTo>
                  <a:pt x="2885151" y="801890"/>
                </a:lnTo>
                <a:lnTo>
                  <a:pt x="2885408" y="800347"/>
                </a:lnTo>
                <a:lnTo>
                  <a:pt x="2877179" y="790575"/>
                </a:lnTo>
                <a:lnTo>
                  <a:pt x="2930928" y="790575"/>
                </a:lnTo>
                <a:lnTo>
                  <a:pt x="2929128" y="801890"/>
                </a:lnTo>
                <a:lnTo>
                  <a:pt x="2968218" y="801890"/>
                </a:lnTo>
                <a:lnTo>
                  <a:pt x="2965389" y="823750"/>
                </a:lnTo>
                <a:lnTo>
                  <a:pt x="2926042" y="823750"/>
                </a:lnTo>
                <a:lnTo>
                  <a:pt x="2925270" y="830180"/>
                </a:lnTo>
                <a:lnTo>
                  <a:pt x="2881293" y="830180"/>
                </a:lnTo>
                <a:lnTo>
                  <a:pt x="2882065" y="823750"/>
                </a:lnTo>
                <a:lnTo>
                  <a:pt x="2842974" y="823750"/>
                </a:lnTo>
                <a:lnTo>
                  <a:pt x="2842203" y="830180"/>
                </a:lnTo>
                <a:lnTo>
                  <a:pt x="2798226" y="830180"/>
                </a:lnTo>
                <a:lnTo>
                  <a:pt x="2798997" y="823750"/>
                </a:lnTo>
                <a:lnTo>
                  <a:pt x="2760164" y="823750"/>
                </a:lnTo>
                <a:lnTo>
                  <a:pt x="2762993" y="801890"/>
                </a:lnTo>
                <a:lnTo>
                  <a:pt x="2802083" y="801890"/>
                </a:lnTo>
                <a:lnTo>
                  <a:pt x="2802341" y="800347"/>
                </a:lnTo>
                <a:close/>
                <a:moveTo>
                  <a:pt x="2316042" y="790575"/>
                </a:moveTo>
                <a:lnTo>
                  <a:pt x="2425856" y="790575"/>
                </a:lnTo>
                <a:lnTo>
                  <a:pt x="2473690" y="866184"/>
                </a:lnTo>
                <a:lnTo>
                  <a:pt x="2436400" y="866184"/>
                </a:lnTo>
                <a:lnTo>
                  <a:pt x="2420712" y="893188"/>
                </a:lnTo>
                <a:lnTo>
                  <a:pt x="2463146" y="975741"/>
                </a:lnTo>
                <a:lnTo>
                  <a:pt x="2416854" y="975741"/>
                </a:lnTo>
                <a:lnTo>
                  <a:pt x="2396023" y="935621"/>
                </a:lnTo>
                <a:lnTo>
                  <a:pt x="2372877" y="975741"/>
                </a:lnTo>
                <a:lnTo>
                  <a:pt x="2326329" y="975741"/>
                </a:lnTo>
                <a:lnTo>
                  <a:pt x="2336359" y="958510"/>
                </a:lnTo>
                <a:lnTo>
                  <a:pt x="2335844" y="958510"/>
                </a:lnTo>
                <a:lnTo>
                  <a:pt x="2313727" y="934336"/>
                </a:lnTo>
                <a:lnTo>
                  <a:pt x="2289810" y="975741"/>
                </a:lnTo>
                <a:lnTo>
                  <a:pt x="2243261" y="975741"/>
                </a:lnTo>
                <a:lnTo>
                  <a:pt x="2285438" y="902960"/>
                </a:lnTo>
                <a:lnTo>
                  <a:pt x="2306783" y="866184"/>
                </a:lnTo>
                <a:lnTo>
                  <a:pt x="2258692" y="866184"/>
                </a:lnTo>
                <a:lnTo>
                  <a:pt x="2321700" y="797519"/>
                </a:lnTo>
                <a:close/>
                <a:moveTo>
                  <a:pt x="1294066" y="790575"/>
                </a:moveTo>
                <a:lnTo>
                  <a:pt x="1352702" y="790575"/>
                </a:lnTo>
                <a:lnTo>
                  <a:pt x="1342158" y="810120"/>
                </a:lnTo>
                <a:lnTo>
                  <a:pt x="1374562" y="810120"/>
                </a:lnTo>
                <a:lnTo>
                  <a:pt x="1370962" y="836095"/>
                </a:lnTo>
                <a:lnTo>
                  <a:pt x="1393079" y="797519"/>
                </a:lnTo>
                <a:lnTo>
                  <a:pt x="1386907" y="790575"/>
                </a:lnTo>
                <a:lnTo>
                  <a:pt x="1445542" y="790575"/>
                </a:lnTo>
                <a:lnTo>
                  <a:pt x="1431655" y="815006"/>
                </a:lnTo>
                <a:lnTo>
                  <a:pt x="1481290" y="815006"/>
                </a:lnTo>
                <a:lnTo>
                  <a:pt x="1461744" y="953881"/>
                </a:lnTo>
                <a:cubicBezTo>
                  <a:pt x="1461059" y="958853"/>
                  <a:pt x="1458830" y="963011"/>
                  <a:pt x="1455058" y="966354"/>
                </a:cubicBezTo>
                <a:cubicBezTo>
                  <a:pt x="1451286" y="969697"/>
                  <a:pt x="1446914" y="971369"/>
                  <a:pt x="1441942" y="971369"/>
                </a:cubicBezTo>
                <a:lnTo>
                  <a:pt x="1398479" y="971369"/>
                </a:lnTo>
                <a:lnTo>
                  <a:pt x="1421368" y="946937"/>
                </a:lnTo>
                <a:lnTo>
                  <a:pt x="1423683" y="929964"/>
                </a:lnTo>
                <a:lnTo>
                  <a:pt x="1384335" y="929964"/>
                </a:lnTo>
                <a:lnTo>
                  <a:pt x="1373019" y="871328"/>
                </a:lnTo>
                <a:lnTo>
                  <a:pt x="1416996" y="871328"/>
                </a:lnTo>
                <a:lnTo>
                  <a:pt x="1425740" y="916591"/>
                </a:lnTo>
                <a:lnTo>
                  <a:pt x="1436541" y="839438"/>
                </a:lnTo>
                <a:lnTo>
                  <a:pt x="1417768" y="839438"/>
                </a:lnTo>
                <a:lnTo>
                  <a:pt x="1406709" y="858983"/>
                </a:lnTo>
                <a:lnTo>
                  <a:pt x="1367618" y="858983"/>
                </a:lnTo>
                <a:lnTo>
                  <a:pt x="1351931" y="971369"/>
                </a:lnTo>
                <a:lnTo>
                  <a:pt x="1254204" y="971369"/>
                </a:lnTo>
                <a:lnTo>
                  <a:pt x="1276836" y="810120"/>
                </a:lnTo>
                <a:lnTo>
                  <a:pt x="1293295" y="810120"/>
                </a:lnTo>
                <a:lnTo>
                  <a:pt x="1300239" y="797519"/>
                </a:lnTo>
                <a:close/>
                <a:moveTo>
                  <a:pt x="553936" y="790575"/>
                </a:moveTo>
                <a:lnTo>
                  <a:pt x="603056" y="790575"/>
                </a:lnTo>
                <a:lnTo>
                  <a:pt x="618744" y="822464"/>
                </a:lnTo>
                <a:lnTo>
                  <a:pt x="646519" y="822464"/>
                </a:lnTo>
                <a:lnTo>
                  <a:pt x="670693" y="790575"/>
                </a:lnTo>
                <a:lnTo>
                  <a:pt x="715442" y="790575"/>
                </a:lnTo>
                <a:lnTo>
                  <a:pt x="690239" y="822464"/>
                </a:lnTo>
                <a:lnTo>
                  <a:pt x="725729" y="822464"/>
                </a:lnTo>
                <a:lnTo>
                  <a:pt x="722385" y="846896"/>
                </a:lnTo>
                <a:lnTo>
                  <a:pt x="653720" y="846896"/>
                </a:lnTo>
                <a:lnTo>
                  <a:pt x="648833" y="883415"/>
                </a:lnTo>
                <a:lnTo>
                  <a:pt x="727015" y="883415"/>
                </a:lnTo>
                <a:lnTo>
                  <a:pt x="723671" y="907847"/>
                </a:lnTo>
                <a:lnTo>
                  <a:pt x="650891" y="907847"/>
                </a:lnTo>
                <a:lnTo>
                  <a:pt x="718785" y="975741"/>
                </a:lnTo>
                <a:lnTo>
                  <a:pt x="660149" y="975741"/>
                </a:lnTo>
                <a:lnTo>
                  <a:pt x="618230" y="934078"/>
                </a:lnTo>
                <a:lnTo>
                  <a:pt x="567309" y="975741"/>
                </a:lnTo>
                <a:lnTo>
                  <a:pt x="503787" y="975741"/>
                </a:lnTo>
                <a:lnTo>
                  <a:pt x="591226" y="907847"/>
                </a:lnTo>
                <a:lnTo>
                  <a:pt x="518446" y="907847"/>
                </a:lnTo>
                <a:lnTo>
                  <a:pt x="521789" y="883415"/>
                </a:lnTo>
                <a:lnTo>
                  <a:pt x="599970" y="883415"/>
                </a:lnTo>
                <a:lnTo>
                  <a:pt x="604857" y="846896"/>
                </a:lnTo>
                <a:lnTo>
                  <a:pt x="536705" y="846896"/>
                </a:lnTo>
                <a:lnTo>
                  <a:pt x="540048" y="822464"/>
                </a:lnTo>
                <a:lnTo>
                  <a:pt x="574767" y="822464"/>
                </a:lnTo>
                <a:lnTo>
                  <a:pt x="563194" y="798804"/>
                </a:lnTo>
                <a:close/>
                <a:moveTo>
                  <a:pt x="124215" y="790575"/>
                </a:moveTo>
                <a:lnTo>
                  <a:pt x="176422" y="790575"/>
                </a:lnTo>
                <a:lnTo>
                  <a:pt x="167164" y="809349"/>
                </a:lnTo>
                <a:lnTo>
                  <a:pt x="240459" y="809349"/>
                </a:lnTo>
                <a:lnTo>
                  <a:pt x="236601" y="836866"/>
                </a:lnTo>
                <a:lnTo>
                  <a:pt x="227086" y="863355"/>
                </a:lnTo>
                <a:lnTo>
                  <a:pt x="193138" y="863355"/>
                </a:lnTo>
                <a:lnTo>
                  <a:pt x="203940" y="834037"/>
                </a:lnTo>
                <a:lnTo>
                  <a:pt x="155076" y="834037"/>
                </a:lnTo>
                <a:lnTo>
                  <a:pt x="140675" y="863870"/>
                </a:lnTo>
                <a:lnTo>
                  <a:pt x="101070" y="863870"/>
                </a:lnTo>
                <a:lnTo>
                  <a:pt x="130388" y="797519"/>
                </a:lnTo>
                <a:close/>
                <a:moveTo>
                  <a:pt x="632184" y="544325"/>
                </a:moveTo>
                <a:lnTo>
                  <a:pt x="630126" y="558984"/>
                </a:lnTo>
                <a:lnTo>
                  <a:pt x="712937" y="558984"/>
                </a:lnTo>
                <a:lnTo>
                  <a:pt x="714994" y="544325"/>
                </a:lnTo>
                <a:close/>
                <a:moveTo>
                  <a:pt x="4093130" y="543039"/>
                </a:moveTo>
                <a:lnTo>
                  <a:pt x="4132221" y="543039"/>
                </a:lnTo>
                <a:lnTo>
                  <a:pt x="4128878" y="567471"/>
                </a:lnTo>
                <a:lnTo>
                  <a:pt x="4089788" y="567471"/>
                </a:lnTo>
                <a:close/>
                <a:moveTo>
                  <a:pt x="3216459" y="541239"/>
                </a:moveTo>
                <a:lnTo>
                  <a:pt x="3263008" y="541239"/>
                </a:lnTo>
                <a:lnTo>
                  <a:pt x="3273295" y="584701"/>
                </a:lnTo>
                <a:lnTo>
                  <a:pt x="3229061" y="584701"/>
                </a:lnTo>
                <a:close/>
                <a:moveTo>
                  <a:pt x="3085557" y="541239"/>
                </a:moveTo>
                <a:lnTo>
                  <a:pt x="3129791" y="541239"/>
                </a:lnTo>
                <a:lnTo>
                  <a:pt x="3103302" y="584701"/>
                </a:lnTo>
                <a:lnTo>
                  <a:pt x="3059325" y="584701"/>
                </a:lnTo>
                <a:close/>
                <a:moveTo>
                  <a:pt x="2850490" y="537896"/>
                </a:moveTo>
                <a:lnTo>
                  <a:pt x="2884694" y="537896"/>
                </a:lnTo>
                <a:lnTo>
                  <a:pt x="2861805" y="591902"/>
                </a:lnTo>
                <a:lnTo>
                  <a:pt x="2832487" y="591902"/>
                </a:lnTo>
                <a:close/>
                <a:moveTo>
                  <a:pt x="3646179" y="529409"/>
                </a:moveTo>
                <a:lnTo>
                  <a:pt x="3644379" y="541753"/>
                </a:lnTo>
                <a:lnTo>
                  <a:pt x="3683470" y="541753"/>
                </a:lnTo>
                <a:lnTo>
                  <a:pt x="3685270" y="529409"/>
                </a:lnTo>
                <a:close/>
                <a:moveTo>
                  <a:pt x="583835" y="522208"/>
                </a:moveTo>
                <a:lnTo>
                  <a:pt x="769515" y="522208"/>
                </a:lnTo>
                <a:lnTo>
                  <a:pt x="761286" y="580844"/>
                </a:lnTo>
                <a:lnTo>
                  <a:pt x="575605" y="580844"/>
                </a:lnTo>
                <a:close/>
                <a:moveTo>
                  <a:pt x="3069098" y="514236"/>
                </a:moveTo>
                <a:lnTo>
                  <a:pt x="3283582" y="514236"/>
                </a:lnTo>
                <a:lnTo>
                  <a:pt x="3280496" y="536095"/>
                </a:lnTo>
                <a:lnTo>
                  <a:pt x="3203857" y="536095"/>
                </a:lnTo>
                <a:lnTo>
                  <a:pt x="3199228" y="568757"/>
                </a:lnTo>
                <a:cubicBezTo>
                  <a:pt x="3198542" y="573386"/>
                  <a:pt x="3195628" y="577243"/>
                  <a:pt x="3190484" y="580329"/>
                </a:cubicBezTo>
                <a:cubicBezTo>
                  <a:pt x="3185341" y="583416"/>
                  <a:pt x="3179254" y="584959"/>
                  <a:pt x="3172225" y="584959"/>
                </a:cubicBezTo>
                <a:lnTo>
                  <a:pt x="3121561" y="584959"/>
                </a:lnTo>
                <a:lnTo>
                  <a:pt x="3147279" y="567985"/>
                </a:lnTo>
                <a:lnTo>
                  <a:pt x="3151651" y="536095"/>
                </a:lnTo>
                <a:lnTo>
                  <a:pt x="3066012" y="536095"/>
                </a:lnTo>
                <a:close/>
                <a:moveTo>
                  <a:pt x="2075650" y="512435"/>
                </a:moveTo>
                <a:lnTo>
                  <a:pt x="2119627" y="512435"/>
                </a:lnTo>
                <a:lnTo>
                  <a:pt x="2094681" y="585216"/>
                </a:lnTo>
                <a:lnTo>
                  <a:pt x="2050704" y="585216"/>
                </a:lnTo>
                <a:close/>
                <a:moveTo>
                  <a:pt x="3616861" y="509863"/>
                </a:moveTo>
                <a:lnTo>
                  <a:pt x="3719474" y="509863"/>
                </a:lnTo>
                <a:lnTo>
                  <a:pt x="3712274" y="561298"/>
                </a:lnTo>
                <a:lnTo>
                  <a:pt x="3609661" y="561298"/>
                </a:lnTo>
                <a:close/>
                <a:moveTo>
                  <a:pt x="1647215" y="497776"/>
                </a:moveTo>
                <a:lnTo>
                  <a:pt x="1700965" y="497776"/>
                </a:lnTo>
                <a:lnTo>
                  <a:pt x="1616097" y="580844"/>
                </a:lnTo>
                <a:lnTo>
                  <a:pt x="1562348" y="580844"/>
                </a:lnTo>
                <a:close/>
                <a:moveTo>
                  <a:pt x="2225069" y="492890"/>
                </a:moveTo>
                <a:lnTo>
                  <a:pt x="2259273" y="492890"/>
                </a:lnTo>
                <a:lnTo>
                  <a:pt x="2250272" y="556412"/>
                </a:lnTo>
                <a:lnTo>
                  <a:pt x="2262616" y="556412"/>
                </a:lnTo>
                <a:lnTo>
                  <a:pt x="2273932" y="546640"/>
                </a:lnTo>
                <a:lnTo>
                  <a:pt x="2268274" y="585216"/>
                </a:lnTo>
                <a:lnTo>
                  <a:pt x="2211953" y="585216"/>
                </a:lnTo>
                <a:close/>
                <a:moveTo>
                  <a:pt x="2181092" y="492890"/>
                </a:moveTo>
                <a:lnTo>
                  <a:pt x="2215296" y="492890"/>
                </a:lnTo>
                <a:lnTo>
                  <a:pt x="2202180" y="585216"/>
                </a:lnTo>
                <a:lnTo>
                  <a:pt x="2167976" y="585216"/>
                </a:lnTo>
                <a:close/>
                <a:moveTo>
                  <a:pt x="2142001" y="492890"/>
                </a:moveTo>
                <a:lnTo>
                  <a:pt x="2176205" y="492890"/>
                </a:lnTo>
                <a:lnTo>
                  <a:pt x="2146116" y="585216"/>
                </a:lnTo>
                <a:lnTo>
                  <a:pt x="2111911" y="585216"/>
                </a:lnTo>
                <a:close/>
                <a:moveTo>
                  <a:pt x="3086586" y="485432"/>
                </a:moveTo>
                <a:lnTo>
                  <a:pt x="3273038" y="485432"/>
                </a:lnTo>
                <a:lnTo>
                  <a:pt x="3269951" y="507549"/>
                </a:lnTo>
                <a:lnTo>
                  <a:pt x="3083499" y="507549"/>
                </a:lnTo>
                <a:close/>
                <a:moveTo>
                  <a:pt x="3949379" y="480803"/>
                </a:moveTo>
                <a:lnTo>
                  <a:pt x="3945522" y="507549"/>
                </a:lnTo>
                <a:lnTo>
                  <a:pt x="3979726" y="507549"/>
                </a:lnTo>
                <a:lnTo>
                  <a:pt x="3983584" y="480803"/>
                </a:lnTo>
                <a:close/>
                <a:moveTo>
                  <a:pt x="3867083" y="480803"/>
                </a:moveTo>
                <a:lnTo>
                  <a:pt x="3861940" y="507549"/>
                </a:lnTo>
                <a:lnTo>
                  <a:pt x="3896658" y="507549"/>
                </a:lnTo>
                <a:lnTo>
                  <a:pt x="3900516" y="480803"/>
                </a:lnTo>
                <a:close/>
                <a:moveTo>
                  <a:pt x="2692079" y="480803"/>
                </a:moveTo>
                <a:lnTo>
                  <a:pt x="2688222" y="507549"/>
                </a:lnTo>
                <a:lnTo>
                  <a:pt x="2722426" y="507549"/>
                </a:lnTo>
                <a:lnTo>
                  <a:pt x="2726283" y="480803"/>
                </a:lnTo>
                <a:close/>
                <a:moveTo>
                  <a:pt x="2609783" y="480803"/>
                </a:moveTo>
                <a:lnTo>
                  <a:pt x="2604640" y="507549"/>
                </a:lnTo>
                <a:lnTo>
                  <a:pt x="2639358" y="507549"/>
                </a:lnTo>
                <a:lnTo>
                  <a:pt x="2643216" y="480803"/>
                </a:lnTo>
                <a:close/>
                <a:moveTo>
                  <a:pt x="649929" y="468458"/>
                </a:moveTo>
                <a:lnTo>
                  <a:pt x="718337" y="468458"/>
                </a:lnTo>
                <a:lnTo>
                  <a:pt x="784688" y="517322"/>
                </a:lnTo>
                <a:lnTo>
                  <a:pt x="726053" y="517322"/>
                </a:lnTo>
                <a:lnTo>
                  <a:pt x="688248" y="490833"/>
                </a:lnTo>
                <a:lnTo>
                  <a:pt x="669989" y="490833"/>
                </a:lnTo>
                <a:lnTo>
                  <a:pt x="629355" y="517322"/>
                </a:lnTo>
                <a:lnTo>
                  <a:pt x="569690" y="517322"/>
                </a:lnTo>
                <a:close/>
                <a:moveTo>
                  <a:pt x="224580" y="465372"/>
                </a:moveTo>
                <a:lnTo>
                  <a:pt x="273444" y="465372"/>
                </a:lnTo>
                <a:lnTo>
                  <a:pt x="286560" y="571586"/>
                </a:lnTo>
                <a:lnTo>
                  <a:pt x="237696" y="571586"/>
                </a:lnTo>
                <a:close/>
                <a:moveTo>
                  <a:pt x="113995" y="465372"/>
                </a:moveTo>
                <a:lnTo>
                  <a:pt x="162858" y="465372"/>
                </a:lnTo>
                <a:lnTo>
                  <a:pt x="121710" y="571328"/>
                </a:lnTo>
                <a:lnTo>
                  <a:pt x="72847" y="571328"/>
                </a:lnTo>
                <a:close/>
                <a:moveTo>
                  <a:pt x="1346587" y="461257"/>
                </a:moveTo>
                <a:lnTo>
                  <a:pt x="1517609" y="461257"/>
                </a:lnTo>
                <a:lnTo>
                  <a:pt x="1513494" y="490318"/>
                </a:lnTo>
                <a:lnTo>
                  <a:pt x="1446886" y="512435"/>
                </a:lnTo>
                <a:lnTo>
                  <a:pt x="1529953" y="512435"/>
                </a:lnTo>
                <a:lnTo>
                  <a:pt x="1526610" y="536867"/>
                </a:lnTo>
                <a:lnTo>
                  <a:pt x="1443542" y="536867"/>
                </a:lnTo>
                <a:lnTo>
                  <a:pt x="1439170" y="568242"/>
                </a:lnTo>
                <a:cubicBezTo>
                  <a:pt x="1438313" y="573214"/>
                  <a:pt x="1435999" y="577286"/>
                  <a:pt x="1432227" y="580458"/>
                </a:cubicBezTo>
                <a:cubicBezTo>
                  <a:pt x="1428455" y="583630"/>
                  <a:pt x="1424083" y="585216"/>
                  <a:pt x="1419111" y="585216"/>
                </a:cubicBezTo>
                <a:lnTo>
                  <a:pt x="1368447" y="585216"/>
                </a:lnTo>
                <a:lnTo>
                  <a:pt x="1391079" y="561556"/>
                </a:lnTo>
                <a:lnTo>
                  <a:pt x="1394679" y="536867"/>
                </a:lnTo>
                <a:lnTo>
                  <a:pt x="1311612" y="536867"/>
                </a:lnTo>
                <a:lnTo>
                  <a:pt x="1314955" y="512435"/>
                </a:lnTo>
                <a:lnTo>
                  <a:pt x="1398022" y="512435"/>
                </a:lnTo>
                <a:lnTo>
                  <a:pt x="1399565" y="502663"/>
                </a:lnTo>
                <a:lnTo>
                  <a:pt x="1456401" y="485689"/>
                </a:lnTo>
                <a:lnTo>
                  <a:pt x="1343244" y="485689"/>
                </a:lnTo>
                <a:close/>
                <a:moveTo>
                  <a:pt x="1205665" y="461257"/>
                </a:moveTo>
                <a:lnTo>
                  <a:pt x="1203608" y="475916"/>
                </a:lnTo>
                <a:lnTo>
                  <a:pt x="1247070" y="475916"/>
                </a:lnTo>
                <a:lnTo>
                  <a:pt x="1249128" y="461257"/>
                </a:lnTo>
                <a:close/>
                <a:moveTo>
                  <a:pt x="2073592" y="458686"/>
                </a:moveTo>
                <a:lnTo>
                  <a:pt x="2117569" y="458686"/>
                </a:lnTo>
                <a:lnTo>
                  <a:pt x="2121170" y="502663"/>
                </a:lnTo>
                <a:lnTo>
                  <a:pt x="2077193" y="502663"/>
                </a:lnTo>
                <a:close/>
                <a:moveTo>
                  <a:pt x="466315" y="453799"/>
                </a:moveTo>
                <a:lnTo>
                  <a:pt x="462201" y="483117"/>
                </a:lnTo>
                <a:lnTo>
                  <a:pt x="480974" y="523494"/>
                </a:lnTo>
                <a:lnTo>
                  <a:pt x="490747" y="453799"/>
                </a:lnTo>
                <a:close/>
                <a:moveTo>
                  <a:pt x="393021" y="453799"/>
                </a:moveTo>
                <a:lnTo>
                  <a:pt x="382991" y="524780"/>
                </a:lnTo>
                <a:lnTo>
                  <a:pt x="413337" y="483117"/>
                </a:lnTo>
                <a:lnTo>
                  <a:pt x="417452" y="453799"/>
                </a:lnTo>
                <a:close/>
                <a:moveTo>
                  <a:pt x="1867605" y="448913"/>
                </a:moveTo>
                <a:lnTo>
                  <a:pt x="1916468" y="448913"/>
                </a:lnTo>
                <a:lnTo>
                  <a:pt x="1889464" y="478231"/>
                </a:lnTo>
                <a:lnTo>
                  <a:pt x="1901552" y="478231"/>
                </a:lnTo>
                <a:lnTo>
                  <a:pt x="1924697" y="499319"/>
                </a:lnTo>
                <a:lnTo>
                  <a:pt x="1954015" y="478231"/>
                </a:lnTo>
                <a:lnTo>
                  <a:pt x="1964303" y="478231"/>
                </a:lnTo>
                <a:lnTo>
                  <a:pt x="1945786" y="448913"/>
                </a:lnTo>
                <a:lnTo>
                  <a:pt x="1994649" y="448913"/>
                </a:lnTo>
                <a:lnTo>
                  <a:pt x="2022681" y="492890"/>
                </a:lnTo>
                <a:lnTo>
                  <a:pt x="1996192" y="492890"/>
                </a:lnTo>
                <a:lnTo>
                  <a:pt x="1952473" y="524522"/>
                </a:lnTo>
                <a:lnTo>
                  <a:pt x="2019338" y="585216"/>
                </a:lnTo>
                <a:lnTo>
                  <a:pt x="1955816" y="585216"/>
                </a:lnTo>
                <a:lnTo>
                  <a:pt x="1916982" y="549983"/>
                </a:lnTo>
                <a:lnTo>
                  <a:pt x="1867862" y="585216"/>
                </a:lnTo>
                <a:lnTo>
                  <a:pt x="1804340" y="585216"/>
                </a:lnTo>
                <a:lnTo>
                  <a:pt x="1889207" y="524522"/>
                </a:lnTo>
                <a:lnTo>
                  <a:pt x="1854746" y="492890"/>
                </a:lnTo>
                <a:lnTo>
                  <a:pt x="1827228" y="492890"/>
                </a:lnTo>
                <a:close/>
                <a:moveTo>
                  <a:pt x="1596552" y="441712"/>
                </a:moveTo>
                <a:lnTo>
                  <a:pt x="1650301" y="441712"/>
                </a:lnTo>
                <a:lnTo>
                  <a:pt x="1683220" y="485689"/>
                </a:lnTo>
                <a:lnTo>
                  <a:pt x="1629470" y="485689"/>
                </a:lnTo>
                <a:close/>
                <a:moveTo>
                  <a:pt x="3600145" y="439140"/>
                </a:moveTo>
                <a:lnTo>
                  <a:pt x="3649008" y="439140"/>
                </a:lnTo>
                <a:lnTo>
                  <a:pt x="3656209" y="456114"/>
                </a:lnTo>
                <a:lnTo>
                  <a:pt x="3696329" y="456114"/>
                </a:lnTo>
                <a:lnTo>
                  <a:pt x="3707644" y="439140"/>
                </a:lnTo>
                <a:lnTo>
                  <a:pt x="3756508" y="439140"/>
                </a:lnTo>
                <a:lnTo>
                  <a:pt x="3745192" y="456114"/>
                </a:lnTo>
                <a:lnTo>
                  <a:pt x="3773738" y="456114"/>
                </a:lnTo>
                <a:lnTo>
                  <a:pt x="3758565" y="563356"/>
                </a:lnTo>
                <a:cubicBezTo>
                  <a:pt x="3757879" y="568328"/>
                  <a:pt x="3755650" y="572486"/>
                  <a:pt x="3751879" y="575829"/>
                </a:cubicBezTo>
                <a:cubicBezTo>
                  <a:pt x="3748107" y="579172"/>
                  <a:pt x="3743735" y="580844"/>
                  <a:pt x="3738762" y="580844"/>
                </a:cubicBezTo>
                <a:lnTo>
                  <a:pt x="3700186" y="580844"/>
                </a:lnTo>
                <a:lnTo>
                  <a:pt x="3722818" y="557955"/>
                </a:lnTo>
                <a:lnTo>
                  <a:pt x="3730276" y="504977"/>
                </a:lnTo>
                <a:lnTo>
                  <a:pt x="3688613" y="504977"/>
                </a:lnTo>
                <a:lnTo>
                  <a:pt x="3677041" y="483117"/>
                </a:lnTo>
                <a:lnTo>
                  <a:pt x="3721018" y="483117"/>
                </a:lnTo>
                <a:lnTo>
                  <a:pt x="3730790" y="501634"/>
                </a:lnTo>
                <a:lnTo>
                  <a:pt x="3734133" y="478231"/>
                </a:lnTo>
                <a:lnTo>
                  <a:pt x="3611718" y="478231"/>
                </a:lnTo>
                <a:lnTo>
                  <a:pt x="3608375" y="501377"/>
                </a:lnTo>
                <a:lnTo>
                  <a:pt x="3623291" y="483117"/>
                </a:lnTo>
                <a:lnTo>
                  <a:pt x="3667268" y="483117"/>
                </a:lnTo>
                <a:lnTo>
                  <a:pt x="3649523" y="504977"/>
                </a:lnTo>
                <a:lnTo>
                  <a:pt x="3607861" y="504977"/>
                </a:lnTo>
                <a:lnTo>
                  <a:pt x="3597316" y="580844"/>
                </a:lnTo>
                <a:lnTo>
                  <a:pt x="3560797" y="580844"/>
                </a:lnTo>
                <a:lnTo>
                  <a:pt x="3578285" y="456114"/>
                </a:lnTo>
                <a:lnTo>
                  <a:pt x="3607346" y="456114"/>
                </a:lnTo>
                <a:close/>
                <a:moveTo>
                  <a:pt x="3263008" y="432711"/>
                </a:moveTo>
                <a:lnTo>
                  <a:pt x="3288983" y="432711"/>
                </a:lnTo>
                <a:lnTo>
                  <a:pt x="3288211" y="477202"/>
                </a:lnTo>
                <a:lnTo>
                  <a:pt x="3262236" y="477202"/>
                </a:lnTo>
                <a:close/>
                <a:moveTo>
                  <a:pt x="3193056" y="432711"/>
                </a:moveTo>
                <a:lnTo>
                  <a:pt x="3218516" y="432711"/>
                </a:lnTo>
                <a:lnTo>
                  <a:pt x="3209258" y="477202"/>
                </a:lnTo>
                <a:lnTo>
                  <a:pt x="3183798" y="477202"/>
                </a:lnTo>
                <a:close/>
                <a:moveTo>
                  <a:pt x="3154994" y="432711"/>
                </a:moveTo>
                <a:lnTo>
                  <a:pt x="3181226" y="432711"/>
                </a:lnTo>
                <a:lnTo>
                  <a:pt x="3178397" y="476945"/>
                </a:lnTo>
                <a:lnTo>
                  <a:pt x="3152423" y="476945"/>
                </a:lnTo>
                <a:close/>
                <a:moveTo>
                  <a:pt x="3085043" y="432711"/>
                </a:moveTo>
                <a:lnTo>
                  <a:pt x="3111789" y="432711"/>
                </a:lnTo>
                <a:lnTo>
                  <a:pt x="3100473" y="477202"/>
                </a:lnTo>
                <a:lnTo>
                  <a:pt x="3073984" y="477202"/>
                </a:lnTo>
                <a:close/>
                <a:moveTo>
                  <a:pt x="3956580" y="429368"/>
                </a:moveTo>
                <a:lnTo>
                  <a:pt x="3952723" y="456371"/>
                </a:lnTo>
                <a:lnTo>
                  <a:pt x="3986927" y="456371"/>
                </a:lnTo>
                <a:lnTo>
                  <a:pt x="3990785" y="429368"/>
                </a:lnTo>
                <a:close/>
                <a:moveTo>
                  <a:pt x="3877113" y="429368"/>
                </a:moveTo>
                <a:lnTo>
                  <a:pt x="3871712" y="456371"/>
                </a:lnTo>
                <a:lnTo>
                  <a:pt x="3903859" y="456371"/>
                </a:lnTo>
                <a:lnTo>
                  <a:pt x="3907717" y="429368"/>
                </a:lnTo>
                <a:close/>
                <a:moveTo>
                  <a:pt x="2699280" y="429368"/>
                </a:moveTo>
                <a:lnTo>
                  <a:pt x="2695423" y="456371"/>
                </a:lnTo>
                <a:lnTo>
                  <a:pt x="2729627" y="456371"/>
                </a:lnTo>
                <a:lnTo>
                  <a:pt x="2733484" y="429368"/>
                </a:lnTo>
                <a:close/>
                <a:moveTo>
                  <a:pt x="2619813" y="429368"/>
                </a:moveTo>
                <a:lnTo>
                  <a:pt x="2614412" y="456371"/>
                </a:lnTo>
                <a:lnTo>
                  <a:pt x="2646559" y="456371"/>
                </a:lnTo>
                <a:lnTo>
                  <a:pt x="2650417" y="429368"/>
                </a:lnTo>
                <a:close/>
                <a:moveTo>
                  <a:pt x="1210294" y="427310"/>
                </a:moveTo>
                <a:lnTo>
                  <a:pt x="1208237" y="441969"/>
                </a:lnTo>
                <a:lnTo>
                  <a:pt x="1251699" y="441969"/>
                </a:lnTo>
                <a:lnTo>
                  <a:pt x="1253757" y="427310"/>
                </a:lnTo>
                <a:close/>
                <a:moveTo>
                  <a:pt x="4110361" y="421910"/>
                </a:moveTo>
                <a:lnTo>
                  <a:pt x="4149452" y="421910"/>
                </a:lnTo>
                <a:lnTo>
                  <a:pt x="4133507" y="531466"/>
                </a:lnTo>
                <a:lnTo>
                  <a:pt x="4094416" y="531466"/>
                </a:lnTo>
                <a:close/>
                <a:moveTo>
                  <a:pt x="904008" y="406222"/>
                </a:moveTo>
                <a:lnTo>
                  <a:pt x="1036968" y="406222"/>
                </a:lnTo>
                <a:lnTo>
                  <a:pt x="1029252" y="462286"/>
                </a:lnTo>
                <a:lnTo>
                  <a:pt x="982189" y="514236"/>
                </a:lnTo>
                <a:lnTo>
                  <a:pt x="1020251" y="584959"/>
                </a:lnTo>
                <a:lnTo>
                  <a:pt x="973960" y="584959"/>
                </a:lnTo>
                <a:lnTo>
                  <a:pt x="952872" y="546640"/>
                </a:lnTo>
                <a:lnTo>
                  <a:pt x="918153" y="584959"/>
                </a:lnTo>
                <a:lnTo>
                  <a:pt x="874433" y="584959"/>
                </a:lnTo>
                <a:lnTo>
                  <a:pt x="935384" y="513978"/>
                </a:lnTo>
                <a:lnTo>
                  <a:pt x="898608" y="446084"/>
                </a:lnTo>
                <a:lnTo>
                  <a:pt x="899636" y="437855"/>
                </a:lnTo>
                <a:lnTo>
                  <a:pt x="941299" y="437855"/>
                </a:lnTo>
                <a:lnTo>
                  <a:pt x="964187" y="480546"/>
                </a:lnTo>
                <a:lnTo>
                  <a:pt x="987076" y="453799"/>
                </a:lnTo>
                <a:lnTo>
                  <a:pt x="990419" y="430911"/>
                </a:lnTo>
                <a:lnTo>
                  <a:pt x="900665" y="430911"/>
                </a:lnTo>
                <a:close/>
                <a:moveTo>
                  <a:pt x="3827993" y="404936"/>
                </a:moveTo>
                <a:lnTo>
                  <a:pt x="4038105" y="404936"/>
                </a:lnTo>
                <a:lnTo>
                  <a:pt x="4015216" y="568242"/>
                </a:lnTo>
                <a:cubicBezTo>
                  <a:pt x="4014530" y="573214"/>
                  <a:pt x="4012302" y="577286"/>
                  <a:pt x="4008530" y="580458"/>
                </a:cubicBezTo>
                <a:cubicBezTo>
                  <a:pt x="4004758" y="583630"/>
                  <a:pt x="4000386" y="585216"/>
                  <a:pt x="3995414" y="585216"/>
                </a:cubicBezTo>
                <a:lnTo>
                  <a:pt x="3949379" y="585216"/>
                </a:lnTo>
                <a:lnTo>
                  <a:pt x="3972268" y="561298"/>
                </a:lnTo>
                <a:lnTo>
                  <a:pt x="3976383" y="531981"/>
                </a:lnTo>
                <a:lnTo>
                  <a:pt x="3942179" y="531981"/>
                </a:lnTo>
                <a:lnTo>
                  <a:pt x="3934720" y="585216"/>
                </a:lnTo>
                <a:lnTo>
                  <a:pt x="3885857" y="585216"/>
                </a:lnTo>
                <a:lnTo>
                  <a:pt x="3893315" y="531981"/>
                </a:lnTo>
                <a:lnTo>
                  <a:pt x="3857053" y="531981"/>
                </a:lnTo>
                <a:lnTo>
                  <a:pt x="3846767" y="585216"/>
                </a:lnTo>
                <a:lnTo>
                  <a:pt x="3802790" y="585216"/>
                </a:lnTo>
                <a:lnTo>
                  <a:pt x="3835965" y="414194"/>
                </a:lnTo>
                <a:close/>
                <a:moveTo>
                  <a:pt x="2570693" y="404936"/>
                </a:moveTo>
                <a:lnTo>
                  <a:pt x="2780805" y="404936"/>
                </a:lnTo>
                <a:lnTo>
                  <a:pt x="2757916" y="568242"/>
                </a:lnTo>
                <a:cubicBezTo>
                  <a:pt x="2757230" y="573214"/>
                  <a:pt x="2755001" y="577286"/>
                  <a:pt x="2751230" y="580458"/>
                </a:cubicBezTo>
                <a:cubicBezTo>
                  <a:pt x="2747458" y="583630"/>
                  <a:pt x="2743086" y="585216"/>
                  <a:pt x="2738114" y="585216"/>
                </a:cubicBezTo>
                <a:lnTo>
                  <a:pt x="2692079" y="585216"/>
                </a:lnTo>
                <a:lnTo>
                  <a:pt x="2714968" y="561298"/>
                </a:lnTo>
                <a:lnTo>
                  <a:pt x="2719083" y="531981"/>
                </a:lnTo>
                <a:lnTo>
                  <a:pt x="2684878" y="531981"/>
                </a:lnTo>
                <a:lnTo>
                  <a:pt x="2677420" y="585216"/>
                </a:lnTo>
                <a:lnTo>
                  <a:pt x="2628557" y="585216"/>
                </a:lnTo>
                <a:lnTo>
                  <a:pt x="2636015" y="531981"/>
                </a:lnTo>
                <a:lnTo>
                  <a:pt x="2599753" y="531981"/>
                </a:lnTo>
                <a:lnTo>
                  <a:pt x="2589466" y="585216"/>
                </a:lnTo>
                <a:lnTo>
                  <a:pt x="2545490" y="585216"/>
                </a:lnTo>
                <a:lnTo>
                  <a:pt x="2578665" y="414194"/>
                </a:lnTo>
                <a:close/>
                <a:moveTo>
                  <a:pt x="2395052" y="404936"/>
                </a:moveTo>
                <a:lnTo>
                  <a:pt x="2458060" y="404936"/>
                </a:lnTo>
                <a:lnTo>
                  <a:pt x="2456002" y="419595"/>
                </a:lnTo>
                <a:lnTo>
                  <a:pt x="2529554" y="419595"/>
                </a:lnTo>
                <a:lnTo>
                  <a:pt x="2525439" y="448913"/>
                </a:lnTo>
                <a:lnTo>
                  <a:pt x="2407396" y="548183"/>
                </a:lnTo>
                <a:lnTo>
                  <a:pt x="2419483" y="551526"/>
                </a:lnTo>
                <a:lnTo>
                  <a:pt x="2520810" y="551526"/>
                </a:lnTo>
                <a:lnTo>
                  <a:pt x="2516695" y="580844"/>
                </a:lnTo>
                <a:lnTo>
                  <a:pt x="2406882" y="580844"/>
                </a:lnTo>
                <a:lnTo>
                  <a:pt x="2377821" y="573129"/>
                </a:lnTo>
                <a:lnTo>
                  <a:pt x="2368563" y="580844"/>
                </a:lnTo>
                <a:lnTo>
                  <a:pt x="2301697" y="580844"/>
                </a:lnTo>
                <a:lnTo>
                  <a:pt x="2457288" y="448913"/>
                </a:lnTo>
                <a:lnTo>
                  <a:pt x="2325100" y="448913"/>
                </a:lnTo>
                <a:lnTo>
                  <a:pt x="2329215" y="419595"/>
                </a:lnTo>
                <a:lnTo>
                  <a:pt x="2402253" y="419595"/>
                </a:lnTo>
                <a:lnTo>
                  <a:pt x="2403024" y="414194"/>
                </a:lnTo>
                <a:close/>
                <a:moveTo>
                  <a:pt x="2081050" y="404936"/>
                </a:moveTo>
                <a:lnTo>
                  <a:pt x="2125027" y="404936"/>
                </a:lnTo>
                <a:lnTo>
                  <a:pt x="2128628" y="448913"/>
                </a:lnTo>
                <a:lnTo>
                  <a:pt x="2084651" y="448913"/>
                </a:lnTo>
                <a:close/>
                <a:moveTo>
                  <a:pt x="1587294" y="404936"/>
                </a:moveTo>
                <a:lnTo>
                  <a:pt x="1782747" y="404936"/>
                </a:lnTo>
                <a:lnTo>
                  <a:pt x="1760372" y="563356"/>
                </a:lnTo>
                <a:cubicBezTo>
                  <a:pt x="1759687" y="568328"/>
                  <a:pt x="1757458" y="572486"/>
                  <a:pt x="1753686" y="575829"/>
                </a:cubicBezTo>
                <a:cubicBezTo>
                  <a:pt x="1749914" y="579172"/>
                  <a:pt x="1745542" y="580844"/>
                  <a:pt x="1740570" y="580844"/>
                </a:cubicBezTo>
                <a:lnTo>
                  <a:pt x="1689649" y="580844"/>
                </a:lnTo>
                <a:lnTo>
                  <a:pt x="1712538" y="556412"/>
                </a:lnTo>
                <a:lnTo>
                  <a:pt x="1730540" y="429368"/>
                </a:lnTo>
                <a:lnTo>
                  <a:pt x="1583950" y="429368"/>
                </a:lnTo>
                <a:close/>
                <a:moveTo>
                  <a:pt x="1174547" y="404936"/>
                </a:moveTo>
                <a:lnTo>
                  <a:pt x="1291819" y="404936"/>
                </a:lnTo>
                <a:lnTo>
                  <a:pt x="1278960" y="497776"/>
                </a:lnTo>
                <a:lnTo>
                  <a:pt x="1244756" y="497776"/>
                </a:lnTo>
                <a:lnTo>
                  <a:pt x="1250671" y="517064"/>
                </a:lnTo>
                <a:lnTo>
                  <a:pt x="1282560" y="507549"/>
                </a:lnTo>
                <a:lnTo>
                  <a:pt x="1279217" y="531981"/>
                </a:lnTo>
                <a:lnTo>
                  <a:pt x="1257357" y="538410"/>
                </a:lnTo>
                <a:lnTo>
                  <a:pt x="1271759" y="585216"/>
                </a:lnTo>
                <a:lnTo>
                  <a:pt x="1232926" y="585216"/>
                </a:lnTo>
                <a:lnTo>
                  <a:pt x="1205665" y="497776"/>
                </a:lnTo>
                <a:lnTo>
                  <a:pt x="1200779" y="497776"/>
                </a:lnTo>
                <a:lnTo>
                  <a:pt x="1192292" y="556927"/>
                </a:lnTo>
                <a:lnTo>
                  <a:pt x="1218524" y="553840"/>
                </a:lnTo>
                <a:lnTo>
                  <a:pt x="1215181" y="578272"/>
                </a:lnTo>
                <a:lnTo>
                  <a:pt x="1149344" y="585216"/>
                </a:lnTo>
                <a:close/>
                <a:moveTo>
                  <a:pt x="1087879" y="404936"/>
                </a:moveTo>
                <a:lnTo>
                  <a:pt x="1163488" y="404936"/>
                </a:lnTo>
                <a:lnTo>
                  <a:pt x="1160145" y="429882"/>
                </a:lnTo>
                <a:lnTo>
                  <a:pt x="1149086" y="468458"/>
                </a:lnTo>
                <a:lnTo>
                  <a:pt x="1157830" y="468458"/>
                </a:lnTo>
                <a:lnTo>
                  <a:pt x="1156545" y="490575"/>
                </a:lnTo>
                <a:lnTo>
                  <a:pt x="1142400" y="556412"/>
                </a:lnTo>
                <a:lnTo>
                  <a:pt x="1106653" y="556412"/>
                </a:lnTo>
                <a:lnTo>
                  <a:pt x="1109482" y="534552"/>
                </a:lnTo>
                <a:lnTo>
                  <a:pt x="1117197" y="534552"/>
                </a:lnTo>
                <a:lnTo>
                  <a:pt x="1126712" y="490575"/>
                </a:lnTo>
                <a:lnTo>
                  <a:pt x="1115397" y="490575"/>
                </a:lnTo>
                <a:lnTo>
                  <a:pt x="1118483" y="468458"/>
                </a:lnTo>
                <a:lnTo>
                  <a:pt x="1129541" y="430139"/>
                </a:lnTo>
                <a:lnTo>
                  <a:pt x="1118226" y="430139"/>
                </a:lnTo>
                <a:lnTo>
                  <a:pt x="1096366" y="584444"/>
                </a:lnTo>
                <a:lnTo>
                  <a:pt x="1062676" y="584444"/>
                </a:lnTo>
                <a:close/>
                <a:moveTo>
                  <a:pt x="892178" y="400564"/>
                </a:moveTo>
                <a:lnTo>
                  <a:pt x="887806" y="431682"/>
                </a:lnTo>
                <a:lnTo>
                  <a:pt x="866461" y="584959"/>
                </a:lnTo>
                <a:lnTo>
                  <a:pt x="822484" y="584959"/>
                </a:lnTo>
                <a:lnTo>
                  <a:pt x="842543" y="440683"/>
                </a:lnTo>
                <a:lnTo>
                  <a:pt x="825570" y="444027"/>
                </a:lnTo>
                <a:lnTo>
                  <a:pt x="829942" y="412909"/>
                </a:lnTo>
                <a:close/>
                <a:moveTo>
                  <a:pt x="3218774" y="400307"/>
                </a:moveTo>
                <a:lnTo>
                  <a:pt x="3266351" y="400307"/>
                </a:lnTo>
                <a:lnTo>
                  <a:pt x="3265065" y="409565"/>
                </a:lnTo>
                <a:lnTo>
                  <a:pt x="3295926" y="409565"/>
                </a:lnTo>
                <a:lnTo>
                  <a:pt x="3293354" y="428853"/>
                </a:lnTo>
                <a:lnTo>
                  <a:pt x="3262236" y="428853"/>
                </a:lnTo>
                <a:lnTo>
                  <a:pt x="3255292" y="478745"/>
                </a:lnTo>
                <a:lnTo>
                  <a:pt x="3214916" y="478745"/>
                </a:lnTo>
                <a:lnTo>
                  <a:pt x="3221860" y="428853"/>
                </a:lnTo>
                <a:lnTo>
                  <a:pt x="3191770" y="428853"/>
                </a:lnTo>
                <a:lnTo>
                  <a:pt x="3194342" y="409565"/>
                </a:lnTo>
                <a:lnTo>
                  <a:pt x="3224689" y="409565"/>
                </a:lnTo>
                <a:lnTo>
                  <a:pt x="3224946" y="407508"/>
                </a:lnTo>
                <a:close/>
                <a:moveTo>
                  <a:pt x="3110760" y="400307"/>
                </a:moveTo>
                <a:lnTo>
                  <a:pt x="3158338" y="400307"/>
                </a:lnTo>
                <a:lnTo>
                  <a:pt x="3157052" y="409565"/>
                </a:lnTo>
                <a:lnTo>
                  <a:pt x="3187141" y="409565"/>
                </a:lnTo>
                <a:lnTo>
                  <a:pt x="3184569" y="428853"/>
                </a:lnTo>
                <a:lnTo>
                  <a:pt x="3154223" y="428853"/>
                </a:lnTo>
                <a:lnTo>
                  <a:pt x="3147279" y="478745"/>
                </a:lnTo>
                <a:lnTo>
                  <a:pt x="3106902" y="478745"/>
                </a:lnTo>
                <a:lnTo>
                  <a:pt x="3113846" y="428853"/>
                </a:lnTo>
                <a:lnTo>
                  <a:pt x="3083242" y="428853"/>
                </a:lnTo>
                <a:lnTo>
                  <a:pt x="3085814" y="409565"/>
                </a:lnTo>
                <a:lnTo>
                  <a:pt x="3116418" y="409565"/>
                </a:lnTo>
                <a:lnTo>
                  <a:pt x="3116932" y="407251"/>
                </a:lnTo>
                <a:close/>
                <a:moveTo>
                  <a:pt x="170059" y="400307"/>
                </a:moveTo>
                <a:lnTo>
                  <a:pt x="227667" y="400307"/>
                </a:lnTo>
                <a:lnTo>
                  <a:pt x="223037" y="432968"/>
                </a:lnTo>
                <a:lnTo>
                  <a:pt x="300704" y="432968"/>
                </a:lnTo>
                <a:lnTo>
                  <a:pt x="297104" y="457400"/>
                </a:lnTo>
                <a:lnTo>
                  <a:pt x="219694" y="457400"/>
                </a:lnTo>
                <a:lnTo>
                  <a:pt x="209407" y="530438"/>
                </a:lnTo>
                <a:lnTo>
                  <a:pt x="230238" y="530438"/>
                </a:lnTo>
                <a:lnTo>
                  <a:pt x="226895" y="554869"/>
                </a:lnTo>
                <a:lnTo>
                  <a:pt x="206064" y="554869"/>
                </a:lnTo>
                <a:lnTo>
                  <a:pt x="201949" y="584701"/>
                </a:lnTo>
                <a:lnTo>
                  <a:pt x="153086" y="584701"/>
                </a:lnTo>
                <a:lnTo>
                  <a:pt x="157201" y="554869"/>
                </a:lnTo>
                <a:lnTo>
                  <a:pt x="136369" y="554869"/>
                </a:lnTo>
                <a:lnTo>
                  <a:pt x="139713" y="530438"/>
                </a:lnTo>
                <a:lnTo>
                  <a:pt x="160801" y="530438"/>
                </a:lnTo>
                <a:lnTo>
                  <a:pt x="170831" y="457400"/>
                </a:lnTo>
                <a:lnTo>
                  <a:pt x="91878" y="457400"/>
                </a:lnTo>
                <a:lnTo>
                  <a:pt x="95479" y="432968"/>
                </a:lnTo>
                <a:lnTo>
                  <a:pt x="174431" y="432968"/>
                </a:lnTo>
                <a:lnTo>
                  <a:pt x="177517" y="410594"/>
                </a:lnTo>
                <a:close/>
                <a:moveTo>
                  <a:pt x="3649523" y="400050"/>
                </a:moveTo>
                <a:lnTo>
                  <a:pt x="3708159" y="400050"/>
                </a:lnTo>
                <a:lnTo>
                  <a:pt x="3706359" y="412394"/>
                </a:lnTo>
                <a:lnTo>
                  <a:pt x="3784797" y="412394"/>
                </a:lnTo>
                <a:lnTo>
                  <a:pt x="3781711" y="434254"/>
                </a:lnTo>
                <a:lnTo>
                  <a:pt x="3576485" y="434254"/>
                </a:lnTo>
                <a:lnTo>
                  <a:pt x="3579571" y="412394"/>
                </a:lnTo>
                <a:lnTo>
                  <a:pt x="3657495" y="412394"/>
                </a:lnTo>
                <a:lnTo>
                  <a:pt x="3658267" y="407765"/>
                </a:lnTo>
                <a:close/>
                <a:moveTo>
                  <a:pt x="3427076" y="400050"/>
                </a:moveTo>
                <a:lnTo>
                  <a:pt x="3484683" y="400050"/>
                </a:lnTo>
                <a:lnTo>
                  <a:pt x="3477739" y="449427"/>
                </a:lnTo>
                <a:lnTo>
                  <a:pt x="3536890" y="449427"/>
                </a:lnTo>
                <a:lnTo>
                  <a:pt x="3533546" y="473859"/>
                </a:lnTo>
                <a:lnTo>
                  <a:pt x="3474396" y="473859"/>
                </a:lnTo>
                <a:lnTo>
                  <a:pt x="3462823" y="556412"/>
                </a:lnTo>
                <a:lnTo>
                  <a:pt x="3531746" y="556412"/>
                </a:lnTo>
                <a:lnTo>
                  <a:pt x="3528403" y="580844"/>
                </a:lnTo>
                <a:lnTo>
                  <a:pt x="3313405" y="580844"/>
                </a:lnTo>
                <a:lnTo>
                  <a:pt x="3316748" y="556412"/>
                </a:lnTo>
                <a:lnTo>
                  <a:pt x="3337064" y="556412"/>
                </a:lnTo>
                <a:lnTo>
                  <a:pt x="3352238" y="448656"/>
                </a:lnTo>
                <a:lnTo>
                  <a:pt x="3343494" y="438883"/>
                </a:lnTo>
                <a:lnTo>
                  <a:pt x="3401873" y="438883"/>
                </a:lnTo>
                <a:lnTo>
                  <a:pt x="3385414" y="556412"/>
                </a:lnTo>
                <a:lnTo>
                  <a:pt x="3414989" y="556412"/>
                </a:lnTo>
                <a:lnTo>
                  <a:pt x="3435563" y="409822"/>
                </a:lnTo>
                <a:close/>
                <a:moveTo>
                  <a:pt x="2184435" y="400050"/>
                </a:moveTo>
                <a:lnTo>
                  <a:pt x="2238184" y="400050"/>
                </a:lnTo>
                <a:lnTo>
                  <a:pt x="2235870" y="414709"/>
                </a:lnTo>
                <a:lnTo>
                  <a:pt x="2284990" y="414709"/>
                </a:lnTo>
                <a:lnTo>
                  <a:pt x="2281390" y="439140"/>
                </a:lnTo>
                <a:lnTo>
                  <a:pt x="2203209" y="439140"/>
                </a:lnTo>
                <a:lnTo>
                  <a:pt x="2182120" y="461515"/>
                </a:lnTo>
                <a:lnTo>
                  <a:pt x="2229955" y="459457"/>
                </a:lnTo>
                <a:lnTo>
                  <a:pt x="2226354" y="448913"/>
                </a:lnTo>
                <a:lnTo>
                  <a:pt x="2265445" y="448913"/>
                </a:lnTo>
                <a:lnTo>
                  <a:pt x="2279590" y="488004"/>
                </a:lnTo>
                <a:lnTo>
                  <a:pt x="2240499" y="488004"/>
                </a:lnTo>
                <a:lnTo>
                  <a:pt x="2238699" y="483374"/>
                </a:lnTo>
                <a:lnTo>
                  <a:pt x="2133000" y="488004"/>
                </a:lnTo>
                <a:lnTo>
                  <a:pt x="2136343" y="463572"/>
                </a:lnTo>
                <a:lnTo>
                  <a:pt x="2159232" y="439140"/>
                </a:lnTo>
                <a:lnTo>
                  <a:pt x="2134800" y="439140"/>
                </a:lnTo>
                <a:lnTo>
                  <a:pt x="2138400" y="414709"/>
                </a:lnTo>
                <a:lnTo>
                  <a:pt x="2191893" y="414709"/>
                </a:lnTo>
                <a:lnTo>
                  <a:pt x="2192665" y="409822"/>
                </a:lnTo>
                <a:close/>
                <a:moveTo>
                  <a:pt x="1904123" y="400050"/>
                </a:moveTo>
                <a:lnTo>
                  <a:pt x="1962759" y="400050"/>
                </a:lnTo>
                <a:lnTo>
                  <a:pt x="1960702" y="414709"/>
                </a:lnTo>
                <a:lnTo>
                  <a:pt x="2036312" y="414709"/>
                </a:lnTo>
                <a:lnTo>
                  <a:pt x="2032711" y="439140"/>
                </a:lnTo>
                <a:lnTo>
                  <a:pt x="1832372" y="439140"/>
                </a:lnTo>
                <a:lnTo>
                  <a:pt x="1835972" y="414709"/>
                </a:lnTo>
                <a:lnTo>
                  <a:pt x="1911582" y="414709"/>
                </a:lnTo>
                <a:lnTo>
                  <a:pt x="1912353" y="409822"/>
                </a:lnTo>
                <a:close/>
                <a:moveTo>
                  <a:pt x="1345559" y="400050"/>
                </a:moveTo>
                <a:lnTo>
                  <a:pt x="1394422" y="400050"/>
                </a:lnTo>
                <a:lnTo>
                  <a:pt x="1396736" y="419595"/>
                </a:lnTo>
                <a:lnTo>
                  <a:pt x="1411138" y="419595"/>
                </a:lnTo>
                <a:lnTo>
                  <a:pt x="1409081" y="400050"/>
                </a:lnTo>
                <a:lnTo>
                  <a:pt x="1457944" y="400050"/>
                </a:lnTo>
                <a:lnTo>
                  <a:pt x="1460002" y="419595"/>
                </a:lnTo>
                <a:lnTo>
                  <a:pt x="1474660" y="419595"/>
                </a:lnTo>
                <a:lnTo>
                  <a:pt x="1482376" y="400050"/>
                </a:lnTo>
                <a:lnTo>
                  <a:pt x="1531239" y="400050"/>
                </a:lnTo>
                <a:lnTo>
                  <a:pt x="1523524" y="419595"/>
                </a:lnTo>
                <a:lnTo>
                  <a:pt x="1538183" y="419595"/>
                </a:lnTo>
                <a:lnTo>
                  <a:pt x="1533296" y="453799"/>
                </a:lnTo>
                <a:lnTo>
                  <a:pt x="1479547" y="453799"/>
                </a:lnTo>
                <a:lnTo>
                  <a:pt x="1481090" y="444027"/>
                </a:lnTo>
                <a:lnTo>
                  <a:pt x="1383363" y="444027"/>
                </a:lnTo>
                <a:lnTo>
                  <a:pt x="1381820" y="453799"/>
                </a:lnTo>
                <a:lnTo>
                  <a:pt x="1328071" y="453799"/>
                </a:lnTo>
                <a:lnTo>
                  <a:pt x="1332957" y="419595"/>
                </a:lnTo>
                <a:lnTo>
                  <a:pt x="1347873" y="419595"/>
                </a:lnTo>
                <a:close/>
                <a:moveTo>
                  <a:pt x="656615" y="400050"/>
                </a:moveTo>
                <a:lnTo>
                  <a:pt x="720395" y="400050"/>
                </a:lnTo>
                <a:lnTo>
                  <a:pt x="718337" y="414709"/>
                </a:lnTo>
                <a:lnTo>
                  <a:pt x="794204" y="414709"/>
                </a:lnTo>
                <a:lnTo>
                  <a:pt x="788803" y="453799"/>
                </a:lnTo>
                <a:lnTo>
                  <a:pt x="758714" y="453799"/>
                </a:lnTo>
                <a:lnTo>
                  <a:pt x="790346" y="478231"/>
                </a:lnTo>
                <a:lnTo>
                  <a:pt x="740454" y="478231"/>
                </a:lnTo>
                <a:lnTo>
                  <a:pt x="696220" y="444027"/>
                </a:lnTo>
                <a:lnTo>
                  <a:pt x="746112" y="444027"/>
                </a:lnTo>
                <a:lnTo>
                  <a:pt x="747141" y="436569"/>
                </a:lnTo>
                <a:lnTo>
                  <a:pt x="629869" y="436569"/>
                </a:lnTo>
                <a:lnTo>
                  <a:pt x="628840" y="444027"/>
                </a:lnTo>
                <a:lnTo>
                  <a:pt x="678732" y="444027"/>
                </a:lnTo>
                <a:lnTo>
                  <a:pt x="624983" y="478231"/>
                </a:lnTo>
                <a:lnTo>
                  <a:pt x="575091" y="478231"/>
                </a:lnTo>
                <a:lnTo>
                  <a:pt x="613410" y="453799"/>
                </a:lnTo>
                <a:lnTo>
                  <a:pt x="583578" y="453799"/>
                </a:lnTo>
                <a:lnTo>
                  <a:pt x="588978" y="414709"/>
                </a:lnTo>
                <a:lnTo>
                  <a:pt x="664331" y="414709"/>
                </a:lnTo>
                <a:lnTo>
                  <a:pt x="665102" y="409822"/>
                </a:lnTo>
                <a:close/>
                <a:moveTo>
                  <a:pt x="415395" y="400050"/>
                </a:moveTo>
                <a:lnTo>
                  <a:pt x="474031" y="400050"/>
                </a:lnTo>
                <a:lnTo>
                  <a:pt x="469659" y="429368"/>
                </a:lnTo>
                <a:lnTo>
                  <a:pt x="543211" y="429368"/>
                </a:lnTo>
                <a:lnTo>
                  <a:pt x="523665" y="568242"/>
                </a:lnTo>
                <a:cubicBezTo>
                  <a:pt x="522808" y="573214"/>
                  <a:pt x="520451" y="577286"/>
                  <a:pt x="516593" y="580458"/>
                </a:cubicBezTo>
                <a:cubicBezTo>
                  <a:pt x="512735" y="583630"/>
                  <a:pt x="508321" y="585216"/>
                  <a:pt x="503349" y="585216"/>
                </a:cubicBezTo>
                <a:lnTo>
                  <a:pt x="452685" y="585216"/>
                </a:lnTo>
                <a:lnTo>
                  <a:pt x="475831" y="561298"/>
                </a:lnTo>
                <a:lnTo>
                  <a:pt x="479174" y="536867"/>
                </a:lnTo>
                <a:lnTo>
                  <a:pt x="448570" y="536867"/>
                </a:lnTo>
                <a:lnTo>
                  <a:pt x="435969" y="515007"/>
                </a:lnTo>
                <a:lnTo>
                  <a:pt x="418224" y="536867"/>
                </a:lnTo>
                <a:lnTo>
                  <a:pt x="381190" y="536867"/>
                </a:lnTo>
                <a:lnTo>
                  <a:pt x="374504" y="585216"/>
                </a:lnTo>
                <a:lnTo>
                  <a:pt x="325641" y="585216"/>
                </a:lnTo>
                <a:lnTo>
                  <a:pt x="347758" y="429368"/>
                </a:lnTo>
                <a:lnTo>
                  <a:pt x="420795" y="429368"/>
                </a:lnTo>
                <a:lnTo>
                  <a:pt x="423624" y="409822"/>
                </a:lnTo>
                <a:close/>
                <a:moveTo>
                  <a:pt x="2597706" y="142989"/>
                </a:moveTo>
                <a:lnTo>
                  <a:pt x="2636796" y="142989"/>
                </a:lnTo>
                <a:lnTo>
                  <a:pt x="2633453" y="167421"/>
                </a:lnTo>
                <a:lnTo>
                  <a:pt x="2594362" y="167421"/>
                </a:lnTo>
                <a:close/>
                <a:moveTo>
                  <a:pt x="2401234" y="127044"/>
                </a:moveTo>
                <a:lnTo>
                  <a:pt x="2442381" y="127044"/>
                </a:lnTo>
                <a:lnTo>
                  <a:pt x="2453183" y="161506"/>
                </a:lnTo>
                <a:lnTo>
                  <a:pt x="2412035" y="161506"/>
                </a:lnTo>
                <a:close/>
                <a:moveTo>
                  <a:pt x="1739808" y="122158"/>
                </a:moveTo>
                <a:lnTo>
                  <a:pt x="1778899" y="122158"/>
                </a:lnTo>
                <a:lnTo>
                  <a:pt x="1780441" y="180794"/>
                </a:lnTo>
                <a:lnTo>
                  <a:pt x="1741351" y="180794"/>
                </a:lnTo>
                <a:close/>
                <a:moveTo>
                  <a:pt x="1583445" y="122158"/>
                </a:moveTo>
                <a:lnTo>
                  <a:pt x="1622536" y="122158"/>
                </a:lnTo>
                <a:lnTo>
                  <a:pt x="1604534" y="180794"/>
                </a:lnTo>
                <a:lnTo>
                  <a:pt x="1565443" y="180794"/>
                </a:lnTo>
                <a:close/>
                <a:moveTo>
                  <a:pt x="1627937" y="117272"/>
                </a:moveTo>
                <a:lnTo>
                  <a:pt x="1671914" y="117272"/>
                </a:lnTo>
                <a:lnTo>
                  <a:pt x="1667284" y="151476"/>
                </a:lnTo>
                <a:lnTo>
                  <a:pt x="1725920" y="151476"/>
                </a:lnTo>
                <a:lnTo>
                  <a:pt x="1736979" y="141703"/>
                </a:lnTo>
                <a:lnTo>
                  <a:pt x="1731578" y="180794"/>
                </a:lnTo>
                <a:lnTo>
                  <a:pt x="1619193" y="180794"/>
                </a:lnTo>
                <a:close/>
                <a:moveTo>
                  <a:pt x="1685030" y="112385"/>
                </a:moveTo>
                <a:lnTo>
                  <a:pt x="1723863" y="112385"/>
                </a:lnTo>
                <a:lnTo>
                  <a:pt x="1723863" y="146590"/>
                </a:lnTo>
                <a:lnTo>
                  <a:pt x="1685030" y="146590"/>
                </a:lnTo>
                <a:close/>
                <a:moveTo>
                  <a:pt x="1912877" y="93612"/>
                </a:moveTo>
                <a:lnTo>
                  <a:pt x="1911591" y="103641"/>
                </a:lnTo>
                <a:lnTo>
                  <a:pt x="1931908" y="103641"/>
                </a:lnTo>
                <a:lnTo>
                  <a:pt x="1933194" y="93612"/>
                </a:lnTo>
                <a:close/>
                <a:moveTo>
                  <a:pt x="1657255" y="83067"/>
                </a:moveTo>
                <a:lnTo>
                  <a:pt x="1656226" y="90525"/>
                </a:lnTo>
                <a:lnTo>
                  <a:pt x="1675771" y="90525"/>
                </a:lnTo>
                <a:lnTo>
                  <a:pt x="1676800" y="83067"/>
                </a:lnTo>
                <a:close/>
                <a:moveTo>
                  <a:pt x="1970484" y="75095"/>
                </a:moveTo>
                <a:lnTo>
                  <a:pt x="1991830" y="75095"/>
                </a:lnTo>
                <a:lnTo>
                  <a:pt x="1986686" y="136817"/>
                </a:lnTo>
                <a:lnTo>
                  <a:pt x="1965341" y="136817"/>
                </a:lnTo>
                <a:close/>
                <a:moveTo>
                  <a:pt x="1630251" y="66094"/>
                </a:moveTo>
                <a:lnTo>
                  <a:pt x="1708432" y="66094"/>
                </a:lnTo>
                <a:lnTo>
                  <a:pt x="1702775" y="107499"/>
                </a:lnTo>
                <a:lnTo>
                  <a:pt x="1624593" y="107499"/>
                </a:lnTo>
                <a:close/>
                <a:moveTo>
                  <a:pt x="1916992" y="64808"/>
                </a:moveTo>
                <a:lnTo>
                  <a:pt x="1915706" y="74838"/>
                </a:lnTo>
                <a:lnTo>
                  <a:pt x="1936023" y="74838"/>
                </a:lnTo>
                <a:lnTo>
                  <a:pt x="1937309" y="64808"/>
                </a:lnTo>
                <a:close/>
                <a:moveTo>
                  <a:pt x="1825438" y="47577"/>
                </a:moveTo>
                <a:lnTo>
                  <a:pt x="1878158" y="47577"/>
                </a:lnTo>
                <a:lnTo>
                  <a:pt x="1864528" y="143503"/>
                </a:lnTo>
                <a:lnTo>
                  <a:pt x="1877387" y="137331"/>
                </a:lnTo>
                <a:lnTo>
                  <a:pt x="1873529" y="163820"/>
                </a:lnTo>
                <a:lnTo>
                  <a:pt x="1818237" y="184394"/>
                </a:lnTo>
                <a:lnTo>
                  <a:pt x="1833924" y="72523"/>
                </a:lnTo>
                <a:lnTo>
                  <a:pt x="1821837" y="72523"/>
                </a:lnTo>
                <a:close/>
                <a:moveTo>
                  <a:pt x="1634109" y="39090"/>
                </a:moveTo>
                <a:lnTo>
                  <a:pt x="1712290" y="39090"/>
                </a:lnTo>
                <a:lnTo>
                  <a:pt x="1709461" y="58636"/>
                </a:lnTo>
                <a:lnTo>
                  <a:pt x="1631280" y="58636"/>
                </a:lnTo>
                <a:close/>
                <a:moveTo>
                  <a:pt x="1921107" y="36004"/>
                </a:moveTo>
                <a:lnTo>
                  <a:pt x="1919563" y="46034"/>
                </a:lnTo>
                <a:lnTo>
                  <a:pt x="1939881" y="46034"/>
                </a:lnTo>
                <a:lnTo>
                  <a:pt x="1941423" y="36004"/>
                </a:lnTo>
                <a:close/>
                <a:moveTo>
                  <a:pt x="2614936" y="21860"/>
                </a:moveTo>
                <a:lnTo>
                  <a:pt x="2654027" y="21860"/>
                </a:lnTo>
                <a:lnTo>
                  <a:pt x="2638082" y="131416"/>
                </a:lnTo>
                <a:lnTo>
                  <a:pt x="2598991" y="131416"/>
                </a:lnTo>
                <a:close/>
                <a:moveTo>
                  <a:pt x="1838039" y="4886"/>
                </a:moveTo>
                <a:lnTo>
                  <a:pt x="1874815" y="4886"/>
                </a:lnTo>
                <a:lnTo>
                  <a:pt x="1880730" y="40376"/>
                </a:lnTo>
                <a:lnTo>
                  <a:pt x="1843954" y="40376"/>
                </a:lnTo>
                <a:close/>
                <a:moveTo>
                  <a:pt x="2344912" y="514"/>
                </a:moveTo>
                <a:lnTo>
                  <a:pt x="2393261" y="514"/>
                </a:lnTo>
                <a:lnTo>
                  <a:pt x="2388632" y="32661"/>
                </a:lnTo>
                <a:lnTo>
                  <a:pt x="2399176" y="32661"/>
                </a:lnTo>
                <a:lnTo>
                  <a:pt x="2395833" y="56321"/>
                </a:lnTo>
                <a:lnTo>
                  <a:pt x="2385289" y="56321"/>
                </a:lnTo>
                <a:lnTo>
                  <a:pt x="2381431" y="85382"/>
                </a:lnTo>
                <a:lnTo>
                  <a:pt x="2391718" y="82553"/>
                </a:lnTo>
                <a:lnTo>
                  <a:pt x="2388117" y="108528"/>
                </a:lnTo>
                <a:lnTo>
                  <a:pt x="2377831" y="111099"/>
                </a:lnTo>
                <a:lnTo>
                  <a:pt x="2369858" y="167935"/>
                </a:lnTo>
                <a:cubicBezTo>
                  <a:pt x="2369172" y="172736"/>
                  <a:pt x="2366943" y="176765"/>
                  <a:pt x="2363172" y="180022"/>
                </a:cubicBezTo>
                <a:cubicBezTo>
                  <a:pt x="2359399" y="183280"/>
                  <a:pt x="2355028" y="184909"/>
                  <a:pt x="2350056" y="184909"/>
                </a:cubicBezTo>
                <a:lnTo>
                  <a:pt x="2309422" y="184909"/>
                </a:lnTo>
                <a:lnTo>
                  <a:pt x="2329481" y="161763"/>
                </a:lnTo>
                <a:lnTo>
                  <a:pt x="2334882" y="122158"/>
                </a:lnTo>
                <a:lnTo>
                  <a:pt x="2317651" y="126530"/>
                </a:lnTo>
                <a:lnTo>
                  <a:pt x="2321509" y="100555"/>
                </a:lnTo>
                <a:lnTo>
                  <a:pt x="2338483" y="96183"/>
                </a:lnTo>
                <a:lnTo>
                  <a:pt x="2344140" y="56321"/>
                </a:lnTo>
                <a:lnTo>
                  <a:pt x="2327424" y="56321"/>
                </a:lnTo>
                <a:lnTo>
                  <a:pt x="2330767" y="32661"/>
                </a:lnTo>
                <a:lnTo>
                  <a:pt x="2347484" y="32661"/>
                </a:lnTo>
                <a:lnTo>
                  <a:pt x="2351084" y="7715"/>
                </a:lnTo>
                <a:close/>
                <a:moveTo>
                  <a:pt x="1915449" y="514"/>
                </a:moveTo>
                <a:lnTo>
                  <a:pt x="1954797" y="514"/>
                </a:lnTo>
                <a:lnTo>
                  <a:pt x="1945024" y="13373"/>
                </a:lnTo>
                <a:lnTo>
                  <a:pt x="1975628" y="13373"/>
                </a:lnTo>
                <a:lnTo>
                  <a:pt x="1954025" y="167678"/>
                </a:lnTo>
                <a:cubicBezTo>
                  <a:pt x="1953682" y="170078"/>
                  <a:pt x="1952782" y="172307"/>
                  <a:pt x="1951325" y="174364"/>
                </a:cubicBezTo>
                <a:cubicBezTo>
                  <a:pt x="1949867" y="176422"/>
                  <a:pt x="1948067" y="178222"/>
                  <a:pt x="1945924" y="179765"/>
                </a:cubicBezTo>
                <a:cubicBezTo>
                  <a:pt x="1943781" y="181308"/>
                  <a:pt x="1941338" y="182508"/>
                  <a:pt x="1938595" y="183366"/>
                </a:cubicBezTo>
                <a:cubicBezTo>
                  <a:pt x="1935851" y="184223"/>
                  <a:pt x="1932937" y="184651"/>
                  <a:pt x="1929851" y="184651"/>
                </a:cubicBezTo>
                <a:lnTo>
                  <a:pt x="1904390" y="184651"/>
                </a:lnTo>
                <a:lnTo>
                  <a:pt x="1923936" y="160734"/>
                </a:lnTo>
                <a:lnTo>
                  <a:pt x="1928050" y="131159"/>
                </a:lnTo>
                <a:lnTo>
                  <a:pt x="1899247" y="181565"/>
                </a:lnTo>
                <a:lnTo>
                  <a:pt x="1867872" y="181565"/>
                </a:lnTo>
                <a:lnTo>
                  <a:pt x="1900018" y="124987"/>
                </a:lnTo>
                <a:lnTo>
                  <a:pt x="1871729" y="124987"/>
                </a:lnTo>
                <a:lnTo>
                  <a:pt x="1874815" y="103641"/>
                </a:lnTo>
                <a:lnTo>
                  <a:pt x="1882016" y="103641"/>
                </a:lnTo>
                <a:lnTo>
                  <a:pt x="1894875" y="13373"/>
                </a:lnTo>
                <a:lnTo>
                  <a:pt x="1912877" y="13373"/>
                </a:lnTo>
                <a:lnTo>
                  <a:pt x="1919307" y="5915"/>
                </a:lnTo>
                <a:close/>
                <a:moveTo>
                  <a:pt x="1999802" y="257"/>
                </a:moveTo>
                <a:lnTo>
                  <a:pt x="2040436" y="257"/>
                </a:lnTo>
                <a:lnTo>
                  <a:pt x="2035035" y="37805"/>
                </a:lnTo>
                <a:lnTo>
                  <a:pt x="2041208" y="37805"/>
                </a:lnTo>
                <a:lnTo>
                  <a:pt x="2037864" y="60693"/>
                </a:lnTo>
                <a:lnTo>
                  <a:pt x="2031949" y="60693"/>
                </a:lnTo>
                <a:lnTo>
                  <a:pt x="2016776" y="167935"/>
                </a:lnTo>
                <a:cubicBezTo>
                  <a:pt x="2016090" y="172736"/>
                  <a:pt x="2013647" y="176765"/>
                  <a:pt x="2009446" y="180022"/>
                </a:cubicBezTo>
                <a:cubicBezTo>
                  <a:pt x="2005246" y="183280"/>
                  <a:pt x="2000402" y="184909"/>
                  <a:pt x="1994916" y="184909"/>
                </a:cubicBezTo>
                <a:lnTo>
                  <a:pt x="1967655" y="184909"/>
                </a:lnTo>
                <a:lnTo>
                  <a:pt x="1985143" y="160991"/>
                </a:lnTo>
                <a:lnTo>
                  <a:pt x="1999288" y="60693"/>
                </a:lnTo>
                <a:lnTo>
                  <a:pt x="1972284" y="60693"/>
                </a:lnTo>
                <a:lnTo>
                  <a:pt x="1975628" y="37805"/>
                </a:lnTo>
                <a:lnTo>
                  <a:pt x="2002374" y="37805"/>
                </a:lnTo>
                <a:lnTo>
                  <a:pt x="2006746" y="7458"/>
                </a:lnTo>
                <a:close/>
                <a:moveTo>
                  <a:pt x="2447782" y="0"/>
                </a:moveTo>
                <a:lnTo>
                  <a:pt x="2502817" y="0"/>
                </a:lnTo>
                <a:lnTo>
                  <a:pt x="2500246" y="16973"/>
                </a:lnTo>
                <a:lnTo>
                  <a:pt x="2535479" y="16973"/>
                </a:lnTo>
                <a:lnTo>
                  <a:pt x="2532393" y="40119"/>
                </a:lnTo>
                <a:lnTo>
                  <a:pt x="2497160" y="40119"/>
                </a:lnTo>
                <a:lnTo>
                  <a:pt x="2494588" y="57864"/>
                </a:lnTo>
                <a:lnTo>
                  <a:pt x="2540879" y="57864"/>
                </a:lnTo>
                <a:lnTo>
                  <a:pt x="2537279" y="82810"/>
                </a:lnTo>
                <a:lnTo>
                  <a:pt x="2515676" y="82810"/>
                </a:lnTo>
                <a:lnTo>
                  <a:pt x="2513619" y="97469"/>
                </a:lnTo>
                <a:lnTo>
                  <a:pt x="2530849" y="97469"/>
                </a:lnTo>
                <a:lnTo>
                  <a:pt x="2527764" y="119843"/>
                </a:lnTo>
                <a:lnTo>
                  <a:pt x="2510533" y="119843"/>
                </a:lnTo>
                <a:lnTo>
                  <a:pt x="2503846" y="167421"/>
                </a:lnTo>
                <a:cubicBezTo>
                  <a:pt x="2503160" y="172393"/>
                  <a:pt x="2500931" y="176465"/>
                  <a:pt x="2497160" y="179637"/>
                </a:cubicBezTo>
                <a:cubicBezTo>
                  <a:pt x="2493388" y="182808"/>
                  <a:pt x="2489016" y="184394"/>
                  <a:pt x="2484044" y="184394"/>
                </a:cubicBezTo>
                <a:lnTo>
                  <a:pt x="2441096" y="184394"/>
                </a:lnTo>
                <a:lnTo>
                  <a:pt x="2463984" y="160477"/>
                </a:lnTo>
                <a:lnTo>
                  <a:pt x="2469642" y="119843"/>
                </a:lnTo>
                <a:lnTo>
                  <a:pt x="2396861" y="119843"/>
                </a:lnTo>
                <a:lnTo>
                  <a:pt x="2399948" y="97469"/>
                </a:lnTo>
                <a:lnTo>
                  <a:pt x="2472728" y="97469"/>
                </a:lnTo>
                <a:lnTo>
                  <a:pt x="2474785" y="82810"/>
                </a:lnTo>
                <a:lnTo>
                  <a:pt x="2398919" y="82810"/>
                </a:lnTo>
                <a:lnTo>
                  <a:pt x="2402519" y="57864"/>
                </a:lnTo>
                <a:lnTo>
                  <a:pt x="2449068" y="57864"/>
                </a:lnTo>
                <a:lnTo>
                  <a:pt x="2451640" y="40119"/>
                </a:lnTo>
                <a:lnTo>
                  <a:pt x="2414092" y="40119"/>
                </a:lnTo>
                <a:lnTo>
                  <a:pt x="2417178" y="16973"/>
                </a:lnTo>
                <a:lnTo>
                  <a:pt x="2454983" y="16973"/>
                </a:lnTo>
                <a:lnTo>
                  <a:pt x="2456269" y="7715"/>
                </a:lnTo>
                <a:close/>
                <a:moveTo>
                  <a:pt x="2160270" y="0"/>
                </a:moveTo>
                <a:lnTo>
                  <a:pt x="2218906" y="0"/>
                </a:lnTo>
                <a:lnTo>
                  <a:pt x="2216077" y="19545"/>
                </a:lnTo>
                <a:lnTo>
                  <a:pt x="2294258" y="19545"/>
                </a:lnTo>
                <a:lnTo>
                  <a:pt x="2290915" y="43977"/>
                </a:lnTo>
                <a:lnTo>
                  <a:pt x="2212476" y="43977"/>
                </a:lnTo>
                <a:lnTo>
                  <a:pt x="2210419" y="58636"/>
                </a:lnTo>
                <a:lnTo>
                  <a:pt x="2274199" y="58636"/>
                </a:lnTo>
                <a:lnTo>
                  <a:pt x="2268026" y="102613"/>
                </a:lnTo>
                <a:lnTo>
                  <a:pt x="2207076" y="137588"/>
                </a:lnTo>
                <a:lnTo>
                  <a:pt x="2275741" y="185166"/>
                </a:lnTo>
                <a:lnTo>
                  <a:pt x="2212219" y="185166"/>
                </a:lnTo>
                <a:lnTo>
                  <a:pt x="2172100" y="157648"/>
                </a:lnTo>
                <a:lnTo>
                  <a:pt x="2124266" y="185166"/>
                </a:lnTo>
                <a:lnTo>
                  <a:pt x="2060743" y="185166"/>
                </a:lnTo>
                <a:lnTo>
                  <a:pt x="2143039" y="137846"/>
                </a:lnTo>
                <a:lnTo>
                  <a:pt x="2092119" y="102613"/>
                </a:lnTo>
                <a:lnTo>
                  <a:pt x="2093404" y="92840"/>
                </a:lnTo>
                <a:lnTo>
                  <a:pt x="2142268" y="92840"/>
                </a:lnTo>
                <a:lnTo>
                  <a:pt x="2178015" y="117529"/>
                </a:lnTo>
                <a:lnTo>
                  <a:pt x="2220449" y="93097"/>
                </a:lnTo>
                <a:lnTo>
                  <a:pt x="2221735" y="83067"/>
                </a:lnTo>
                <a:lnTo>
                  <a:pt x="2094690" y="83067"/>
                </a:lnTo>
                <a:lnTo>
                  <a:pt x="2098291" y="58636"/>
                </a:lnTo>
                <a:lnTo>
                  <a:pt x="2161556" y="58636"/>
                </a:lnTo>
                <a:lnTo>
                  <a:pt x="2163613" y="43977"/>
                </a:lnTo>
                <a:lnTo>
                  <a:pt x="2085689" y="43977"/>
                </a:lnTo>
                <a:lnTo>
                  <a:pt x="2089033" y="19545"/>
                </a:lnTo>
                <a:lnTo>
                  <a:pt x="2166957" y="19545"/>
                </a:lnTo>
                <a:lnTo>
                  <a:pt x="2168499" y="9772"/>
                </a:lnTo>
                <a:close/>
                <a:moveTo>
                  <a:pt x="1695574" y="0"/>
                </a:moveTo>
                <a:lnTo>
                  <a:pt x="1737236" y="0"/>
                </a:lnTo>
                <a:lnTo>
                  <a:pt x="1742894" y="14659"/>
                </a:lnTo>
                <a:lnTo>
                  <a:pt x="1754981" y="14659"/>
                </a:lnTo>
                <a:lnTo>
                  <a:pt x="1751638" y="2571"/>
                </a:lnTo>
                <a:lnTo>
                  <a:pt x="1785842" y="2571"/>
                </a:lnTo>
                <a:lnTo>
                  <a:pt x="1789185" y="14659"/>
                </a:lnTo>
                <a:lnTo>
                  <a:pt x="1798701" y="14659"/>
                </a:lnTo>
                <a:lnTo>
                  <a:pt x="1796129" y="34204"/>
                </a:lnTo>
                <a:lnTo>
                  <a:pt x="1750352" y="34204"/>
                </a:lnTo>
                <a:lnTo>
                  <a:pt x="1758839" y="56578"/>
                </a:lnTo>
                <a:lnTo>
                  <a:pt x="1790471" y="39090"/>
                </a:lnTo>
                <a:lnTo>
                  <a:pt x="1787128" y="63522"/>
                </a:lnTo>
                <a:lnTo>
                  <a:pt x="1766040" y="75352"/>
                </a:lnTo>
                <a:lnTo>
                  <a:pt x="1769126" y="83067"/>
                </a:lnTo>
                <a:lnTo>
                  <a:pt x="1784299" y="83067"/>
                </a:lnTo>
                <a:lnTo>
                  <a:pt x="1795358" y="73295"/>
                </a:lnTo>
                <a:lnTo>
                  <a:pt x="1789957" y="112385"/>
                </a:lnTo>
                <a:lnTo>
                  <a:pt x="1741094" y="112385"/>
                </a:lnTo>
                <a:lnTo>
                  <a:pt x="1733636" y="93097"/>
                </a:lnTo>
                <a:lnTo>
                  <a:pt x="1707661" y="107499"/>
                </a:lnTo>
                <a:lnTo>
                  <a:pt x="1711004" y="83067"/>
                </a:lnTo>
                <a:lnTo>
                  <a:pt x="1726692" y="74323"/>
                </a:lnTo>
                <a:lnTo>
                  <a:pt x="1711519" y="34204"/>
                </a:lnTo>
                <a:lnTo>
                  <a:pt x="1632823" y="34204"/>
                </a:lnTo>
                <a:lnTo>
                  <a:pt x="1614049" y="112385"/>
                </a:lnTo>
                <a:lnTo>
                  <a:pt x="1574959" y="112385"/>
                </a:lnTo>
                <a:lnTo>
                  <a:pt x="1596304" y="23660"/>
                </a:lnTo>
                <a:lnTo>
                  <a:pt x="1588589" y="14659"/>
                </a:lnTo>
                <a:lnTo>
                  <a:pt x="1704060" y="14659"/>
                </a:lnTo>
                <a:lnTo>
                  <a:pt x="1700460" y="5143"/>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30000"/>
              </a:lnSpc>
            </a:pPr>
            <a:endParaRPr lang="en-US" altLang="zh-CN" sz="2000" spc="100" dirty="0">
              <a:latin typeface="优设标题黑" panose="00000500000000000000" pitchFamily="2" charset="-122"/>
              <a:ea typeface="优设标题黑" panose="00000500000000000000" pitchFamily="2" charset="-122"/>
            </a:endParaRPr>
          </a:p>
        </p:txBody>
      </p:sp>
    </p:spTree>
    <p:extLst>
      <p:ext uri="{BB962C8B-B14F-4D97-AF65-F5344CB8AC3E}">
        <p14:creationId xmlns:p14="http://schemas.microsoft.com/office/powerpoint/2010/main" val="282199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A07489D-D558-4346-9C7C-BE438FFCD16E}"/>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7202" r="7202"/>
          <a:stretch/>
        </p:blipFill>
        <p:spPr>
          <a:xfrm>
            <a:off x="0" y="0"/>
            <a:ext cx="12192000" cy="6858000"/>
          </a:xfrm>
          <a:prstGeom prst="rect">
            <a:avLst/>
          </a:prstGeom>
        </p:spPr>
      </p:pic>
      <p:sp>
        <p:nvSpPr>
          <p:cNvPr id="8" name="矩形 7">
            <a:extLst>
              <a:ext uri="{FF2B5EF4-FFF2-40B4-BE49-F238E27FC236}">
                <a16:creationId xmlns:a16="http://schemas.microsoft.com/office/drawing/2014/main" id="{9D9B241F-31A1-4E8C-A89E-4F3961463B03}"/>
              </a:ext>
            </a:extLst>
          </p:cNvPr>
          <p:cNvSpPr/>
          <p:nvPr userDrawn="1"/>
        </p:nvSpPr>
        <p:spPr>
          <a:xfrm>
            <a:off x="0"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5" r:id="rId7"/>
    <p:sldLayoutId id="214748366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998ECF8-B220-409A-84C6-F18D0F484BD6}"/>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1970" r="21970"/>
          <a:stretch>
            <a:fillRect/>
          </a:stretch>
        </p:blipFill>
        <p:spPr>
          <a:xfrm>
            <a:off x="7046490" y="-26029"/>
            <a:ext cx="5145510" cy="6884029"/>
          </a:xfrm>
        </p:spPr>
      </p:pic>
      <p:sp>
        <p:nvSpPr>
          <p:cNvPr id="40" name="任意多边形: 形状 39">
            <a:extLst>
              <a:ext uri="{FF2B5EF4-FFF2-40B4-BE49-F238E27FC236}">
                <a16:creationId xmlns:a16="http://schemas.microsoft.com/office/drawing/2014/main" id="{A5BA3AAE-4037-4FAB-BD5F-03E9E00BA4F8}"/>
              </a:ext>
            </a:extLst>
          </p:cNvPr>
          <p:cNvSpPr/>
          <p:nvPr/>
        </p:nvSpPr>
        <p:spPr>
          <a:xfrm>
            <a:off x="6614690" y="-26030"/>
            <a:ext cx="5145510" cy="6884029"/>
          </a:xfrm>
          <a:custGeom>
            <a:avLst/>
            <a:gdLst>
              <a:gd name="connsiteX0" fmla="*/ 1701929 w 5145510"/>
              <a:gd name="connsiteY0" fmla="*/ 0 h 6884029"/>
              <a:gd name="connsiteX1" fmla="*/ 5145510 w 5145510"/>
              <a:gd name="connsiteY1" fmla="*/ 0 h 6884029"/>
              <a:gd name="connsiteX2" fmla="*/ 5142292 w 5145510"/>
              <a:gd name="connsiteY2" fmla="*/ 13015 h 6884029"/>
              <a:gd name="connsiteX3" fmla="*/ 2153032 w 5145510"/>
              <a:gd name="connsiteY3" fmla="*/ 13015 h 6884029"/>
              <a:gd name="connsiteX4" fmla="*/ 454321 w 5145510"/>
              <a:gd name="connsiteY4" fmla="*/ 6884029 h 6884029"/>
              <a:gd name="connsiteX5" fmla="*/ 0 w 5145510"/>
              <a:gd name="connsiteY5" fmla="*/ 6884029 h 688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510" h="6884029">
                <a:moveTo>
                  <a:pt x="1701929" y="0"/>
                </a:moveTo>
                <a:lnTo>
                  <a:pt x="5145510" y="0"/>
                </a:lnTo>
                <a:lnTo>
                  <a:pt x="5142292" y="13015"/>
                </a:lnTo>
                <a:lnTo>
                  <a:pt x="2153032" y="13015"/>
                </a:lnTo>
                <a:lnTo>
                  <a:pt x="454321" y="6884029"/>
                </a:lnTo>
                <a:lnTo>
                  <a:pt x="0" y="6884029"/>
                </a:lnTo>
                <a:close/>
              </a:path>
            </a:pathLst>
          </a:cu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15" name="组合 14">
            <a:extLst>
              <a:ext uri="{FF2B5EF4-FFF2-40B4-BE49-F238E27FC236}">
                <a16:creationId xmlns:a16="http://schemas.microsoft.com/office/drawing/2014/main" id="{F63AAACA-91B8-4D5A-8BBC-68E2A67EB373}"/>
              </a:ext>
            </a:extLst>
          </p:cNvPr>
          <p:cNvGrpSpPr/>
          <p:nvPr/>
        </p:nvGrpSpPr>
        <p:grpSpPr>
          <a:xfrm>
            <a:off x="9489440" y="-26030"/>
            <a:ext cx="2702560" cy="6884029"/>
            <a:chOff x="9489440" y="-26029"/>
            <a:chExt cx="2702560" cy="6858000"/>
          </a:xfrm>
        </p:grpSpPr>
        <p:pic>
          <p:nvPicPr>
            <p:cNvPr id="13" name="图片 12">
              <a:extLst>
                <a:ext uri="{FF2B5EF4-FFF2-40B4-BE49-F238E27FC236}">
                  <a16:creationId xmlns:a16="http://schemas.microsoft.com/office/drawing/2014/main" id="{589E6723-CCD2-4B2E-AB2B-66784E42E69C}"/>
                </a:ext>
              </a:extLst>
            </p:cNvPr>
            <p:cNvPicPr>
              <a:picLocks noChangeAspect="1"/>
            </p:cNvPicPr>
            <p:nvPr/>
          </p:nvPicPr>
          <p:blipFill rotWithShape="1">
            <a:blip r:embed="rId4"/>
            <a:srcRect r="47535"/>
            <a:stretch/>
          </p:blipFill>
          <p:spPr>
            <a:xfrm>
              <a:off x="9489440" y="-26029"/>
              <a:ext cx="2702560" cy="6858000"/>
            </a:xfrm>
            <a:prstGeom prst="rect">
              <a:avLst/>
            </a:prstGeom>
          </p:spPr>
        </p:pic>
        <p:pic>
          <p:nvPicPr>
            <p:cNvPr id="32" name="图片 31">
              <a:extLst>
                <a:ext uri="{FF2B5EF4-FFF2-40B4-BE49-F238E27FC236}">
                  <a16:creationId xmlns:a16="http://schemas.microsoft.com/office/drawing/2014/main" id="{CF5805B1-E840-41FA-9FE7-32EFDE85B473}"/>
                </a:ext>
              </a:extLst>
            </p:cNvPr>
            <p:cNvPicPr>
              <a:picLocks noChangeAspect="1"/>
            </p:cNvPicPr>
            <p:nvPr/>
          </p:nvPicPr>
          <p:blipFill rotWithShape="1">
            <a:blip r:embed="rId5"/>
            <a:srcRect r="73736"/>
            <a:stretch/>
          </p:blipFill>
          <p:spPr>
            <a:xfrm>
              <a:off x="10840720" y="-26029"/>
              <a:ext cx="1351280" cy="6858000"/>
            </a:xfrm>
            <a:prstGeom prst="rect">
              <a:avLst/>
            </a:prstGeom>
          </p:spPr>
        </p:pic>
      </p:grpSp>
      <p:grpSp>
        <p:nvGrpSpPr>
          <p:cNvPr id="35" name="组合 34">
            <a:extLst>
              <a:ext uri="{FF2B5EF4-FFF2-40B4-BE49-F238E27FC236}">
                <a16:creationId xmlns:a16="http://schemas.microsoft.com/office/drawing/2014/main" id="{67A7B393-847F-44A9-8FF3-C0CA1BA329A0}"/>
              </a:ext>
            </a:extLst>
          </p:cNvPr>
          <p:cNvGrpSpPr/>
          <p:nvPr/>
        </p:nvGrpSpPr>
        <p:grpSpPr>
          <a:xfrm>
            <a:off x="748327" y="5080520"/>
            <a:ext cx="7616740" cy="373251"/>
            <a:chOff x="955372" y="4538824"/>
            <a:chExt cx="2421169" cy="373251"/>
          </a:xfrm>
        </p:grpSpPr>
        <p:sp>
          <p:nvSpPr>
            <p:cNvPr id="39" name="矩形 38">
              <a:extLst>
                <a:ext uri="{FF2B5EF4-FFF2-40B4-BE49-F238E27FC236}">
                  <a16:creationId xmlns:a16="http://schemas.microsoft.com/office/drawing/2014/main" id="{F730581C-C3AE-4516-BE17-B61B4C8524A5}"/>
                </a:ext>
              </a:extLst>
            </p:cNvPr>
            <p:cNvSpPr/>
            <p:nvPr/>
          </p:nvSpPr>
          <p:spPr>
            <a:xfrm>
              <a:off x="955372" y="4538824"/>
              <a:ext cx="440343" cy="373251"/>
            </a:xfrm>
            <a:prstGeom prst="rect">
              <a:avLst/>
            </a:prstGeom>
            <a:gradFill>
              <a:gsLst>
                <a:gs pos="21000">
                  <a:schemeClr val="accent1"/>
                </a:gs>
                <a:gs pos="95000">
                  <a:schemeClr val="accent1">
                    <a:alpha val="0"/>
                  </a:schemeClr>
                </a:gs>
              </a:gsLst>
              <a:lin ang="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制作</a:t>
              </a:r>
            </a:p>
          </p:txBody>
        </p:sp>
        <p:sp>
          <p:nvSpPr>
            <p:cNvPr id="41" name="文本框 40">
              <a:extLst>
                <a:ext uri="{FF2B5EF4-FFF2-40B4-BE49-F238E27FC236}">
                  <a16:creationId xmlns:a16="http://schemas.microsoft.com/office/drawing/2014/main" id="{CFF76579-7CF5-49ED-97A5-4B2F3A69DF1D}"/>
                </a:ext>
              </a:extLst>
            </p:cNvPr>
            <p:cNvSpPr txBox="1"/>
            <p:nvPr/>
          </p:nvSpPr>
          <p:spPr>
            <a:xfrm>
              <a:off x="1395715" y="4540783"/>
              <a:ext cx="1980826" cy="369332"/>
            </a:xfrm>
            <a:prstGeom prst="rect">
              <a:avLst/>
            </a:prstGeom>
            <a:noFill/>
          </p:spPr>
          <p:txBody>
            <a:bodyPr wrap="square" rtlCol="0">
              <a:spAutoFit/>
            </a:bodyPr>
            <a:lstStyle/>
            <a:p>
              <a:r>
                <a:rPr lang="zh-CN" altLang="en-US" b="1" dirty="0">
                  <a:solidFill>
                    <a:srgbClr val="A966A0"/>
                  </a:solidFill>
                  <a:latin typeface="+mj-ea"/>
                  <a:ea typeface="+mj-ea"/>
                </a:rPr>
                <a:t>第二组：徐百朋 卻铭恺 陈静怡 刘宇航 杜岱玮 </a:t>
              </a:r>
            </a:p>
          </p:txBody>
        </p:sp>
      </p:grpSp>
      <p:sp>
        <p:nvSpPr>
          <p:cNvPr id="42" name="文本框 41">
            <a:extLst>
              <a:ext uri="{FF2B5EF4-FFF2-40B4-BE49-F238E27FC236}">
                <a16:creationId xmlns:a16="http://schemas.microsoft.com/office/drawing/2014/main" id="{BCEA93A6-590C-41B1-B162-C9FDF570FE4F}"/>
              </a:ext>
            </a:extLst>
          </p:cNvPr>
          <p:cNvSpPr txBox="1"/>
          <p:nvPr/>
        </p:nvSpPr>
        <p:spPr>
          <a:xfrm>
            <a:off x="806938" y="2063397"/>
            <a:ext cx="6211083" cy="2585323"/>
          </a:xfrm>
          <a:prstGeom prst="rect">
            <a:avLst/>
          </a:prstGeom>
          <a:noFill/>
        </p:spPr>
        <p:txBody>
          <a:bodyPr wrap="square" rtlCol="0">
            <a:spAutoFit/>
          </a:bodyPr>
          <a:lstStyle/>
          <a:p>
            <a:r>
              <a:rPr lang="zh-CN" altLang="en-US" sz="5400" b="1" spc="250" dirty="0">
                <a:solidFill>
                  <a:srgbClr val="7E0C6E"/>
                </a:solidFill>
                <a:latin typeface=""/>
                <a:ea typeface="微软雅黑" panose="020B0503020204020204" pitchFamily="34" charset="-122"/>
                <a:sym typeface=""/>
              </a:rPr>
              <a:t>计算机组成原理</a:t>
            </a:r>
            <a:endParaRPr lang="en-US" altLang="zh-CN" sz="5400" b="1" spc="250" dirty="0">
              <a:solidFill>
                <a:srgbClr val="7E0C6E"/>
              </a:solidFill>
              <a:latin typeface=""/>
              <a:ea typeface="微软雅黑" panose="020B0503020204020204" pitchFamily="34" charset="-122"/>
              <a:sym typeface=""/>
            </a:endParaRPr>
          </a:p>
          <a:p>
            <a:r>
              <a:rPr lang="zh-CN" altLang="en-US" sz="5400" b="1" spc="250" dirty="0">
                <a:solidFill>
                  <a:srgbClr val="7E0C6E"/>
                </a:solidFill>
                <a:latin typeface=""/>
                <a:ea typeface="微软雅黑" panose="020B0503020204020204" pitchFamily="34" charset="-122"/>
                <a:sym typeface=""/>
              </a:rPr>
              <a:t>小组学习</a:t>
            </a:r>
            <a:r>
              <a:rPr lang="en-US" altLang="zh-CN" sz="5400" b="1" spc="250" dirty="0">
                <a:solidFill>
                  <a:srgbClr val="7E0C6E"/>
                </a:solidFill>
                <a:latin typeface=""/>
                <a:ea typeface="微软雅黑" panose="020B0503020204020204" pitchFamily="34" charset="-122"/>
                <a:sym typeface=""/>
              </a:rPr>
              <a:t>——RISC-V 4.1~4.4</a:t>
            </a:r>
            <a:endParaRPr lang="zh-CN" altLang="en-US" sz="5400" b="1" spc="250" dirty="0">
              <a:solidFill>
                <a:srgbClr val="7E0C6E"/>
              </a:solidFill>
              <a:latin typeface=""/>
              <a:ea typeface="微软雅黑" panose="020B0503020204020204" pitchFamily="34" charset="-122"/>
              <a:sym typeface=""/>
            </a:endParaRPr>
          </a:p>
        </p:txBody>
      </p:sp>
      <p:pic>
        <p:nvPicPr>
          <p:cNvPr id="44" name="图片 43">
            <a:extLst>
              <a:ext uri="{FF2B5EF4-FFF2-40B4-BE49-F238E27FC236}">
                <a16:creationId xmlns:a16="http://schemas.microsoft.com/office/drawing/2014/main" id="{CEEAC309-B324-4712-8FCC-78A18E9D0101}"/>
              </a:ext>
            </a:extLst>
          </p:cNvPr>
          <p:cNvPicPr>
            <a:picLocks noChangeAspect="1"/>
          </p:cNvPicPr>
          <p:nvPr/>
        </p:nvPicPr>
        <p:blipFill>
          <a:blip r:embed="rId6">
            <a:duotone>
              <a:schemeClr val="accent1">
                <a:shade val="45000"/>
                <a:satMod val="135000"/>
              </a:schemeClr>
              <a:prstClr val="white"/>
            </a:duotone>
          </a:blip>
          <a:stretch>
            <a:fillRect/>
          </a:stretch>
        </p:blipFill>
        <p:spPr>
          <a:xfrm>
            <a:off x="817084" y="1153500"/>
            <a:ext cx="2811381" cy="808033"/>
          </a:xfrm>
          <a:prstGeom prst="rect">
            <a:avLst/>
          </a:prstGeom>
        </p:spPr>
      </p:pic>
    </p:spTree>
    <p:extLst>
      <p:ext uri="{BB962C8B-B14F-4D97-AF65-F5344CB8AC3E}">
        <p14:creationId xmlns:p14="http://schemas.microsoft.com/office/powerpoint/2010/main" val="4160144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5519460" cy="584775"/>
          </a:xfrm>
          <a:prstGeom prst="rect">
            <a:avLst/>
          </a:prstGeom>
        </p:spPr>
        <p:txBody>
          <a:bodyPr wrap="none">
            <a:spAutoFit/>
          </a:bodyPr>
          <a:lstStyle/>
          <a:p>
            <a:r>
              <a:rPr lang="zh-CN" altLang="en-US" sz="3200" b="1" dirty="0">
                <a:solidFill>
                  <a:srgbClr val="7E0C6E"/>
                </a:solidFill>
                <a:latin typeface="+mn-ea"/>
              </a:rPr>
              <a:t>通过时钟方法来进行数据同步</a:t>
            </a:r>
          </a:p>
        </p:txBody>
      </p:sp>
      <p:sp>
        <p:nvSpPr>
          <p:cNvPr id="15" name="矩形 14">
            <a:extLst>
              <a:ext uri="{FF2B5EF4-FFF2-40B4-BE49-F238E27FC236}">
                <a16:creationId xmlns:a16="http://schemas.microsoft.com/office/drawing/2014/main" id="{EE7F946C-F17E-4D98-AEA2-14D1C04CA9FC}"/>
              </a:ext>
            </a:extLst>
          </p:cNvPr>
          <p:cNvSpPr/>
          <p:nvPr/>
        </p:nvSpPr>
        <p:spPr>
          <a:xfrm>
            <a:off x="1561571" y="1307419"/>
            <a:ext cx="8713258" cy="2446182"/>
          </a:xfrm>
          <a:prstGeom prst="rect">
            <a:avLst/>
          </a:prstGeom>
        </p:spPr>
        <p:txBody>
          <a:bodyPr wrap="square">
            <a:spAutoFit/>
          </a:bodyPr>
          <a:lstStyle/>
          <a:p>
            <a:pPr algn="just">
              <a:lnSpc>
                <a:spcPct val="130000"/>
              </a:lnSpc>
            </a:pPr>
            <a:r>
              <a:rPr lang="zh-CN" altLang="en-US" sz="2400" spc="100" dirty="0">
                <a:latin typeface="+mn-ea"/>
              </a:rPr>
              <a:t>●“时钟方法”（</a:t>
            </a:r>
            <a:r>
              <a:rPr lang="en-US" altLang="zh-CN" sz="2400" spc="100" dirty="0">
                <a:latin typeface="+mn-ea"/>
              </a:rPr>
              <a:t>clocking methodology</a:t>
            </a:r>
            <a:r>
              <a:rPr lang="zh-CN" altLang="en-US" sz="2400" spc="100" dirty="0">
                <a:latin typeface="+mn-ea"/>
              </a:rPr>
              <a:t>）规定了信号可以读和写的时间，用于读与写之间的同步，以保证</a:t>
            </a:r>
            <a:r>
              <a:rPr lang="en-US" altLang="zh-CN" sz="2400" spc="100" dirty="0">
                <a:latin typeface="+mn-ea"/>
              </a:rPr>
              <a:t>CPU</a:t>
            </a:r>
            <a:r>
              <a:rPr lang="zh-CN" altLang="en-US" sz="2400" spc="100" dirty="0">
                <a:latin typeface="+mn-ea"/>
              </a:rPr>
              <a:t>可以正常工作。</a:t>
            </a:r>
            <a:endParaRPr lang="en-US" altLang="zh-CN" sz="2400" spc="100" dirty="0">
              <a:latin typeface="+mn-ea"/>
            </a:endParaRPr>
          </a:p>
          <a:p>
            <a:pPr algn="just">
              <a:lnSpc>
                <a:spcPct val="130000"/>
              </a:lnSpc>
            </a:pPr>
            <a:r>
              <a:rPr lang="zh-CN" altLang="en-US" sz="2400" spc="100" dirty="0">
                <a:latin typeface="+mn-ea"/>
              </a:rPr>
              <a:t>● 边沿触发（</a:t>
            </a:r>
            <a:r>
              <a:rPr lang="en-US" altLang="zh-CN" sz="2400" spc="100" dirty="0">
                <a:latin typeface="+mn-ea"/>
              </a:rPr>
              <a:t>edge-triggered clocking</a:t>
            </a:r>
            <a:r>
              <a:rPr lang="zh-CN" altLang="en-US" sz="2400" spc="100" dirty="0">
                <a:latin typeface="+mn-ea"/>
              </a:rPr>
              <a:t>）是在每个时钟信号的跳变沿改变时序逻辑单元中存储的值</a:t>
            </a:r>
            <a:endParaRPr lang="en-US" altLang="zh-CN" sz="2400" spc="100" dirty="0">
              <a:latin typeface="+mn-ea"/>
            </a:endParaRPr>
          </a:p>
        </p:txBody>
      </p:sp>
    </p:spTree>
    <p:extLst>
      <p:ext uri="{BB962C8B-B14F-4D97-AF65-F5344CB8AC3E}">
        <p14:creationId xmlns:p14="http://schemas.microsoft.com/office/powerpoint/2010/main" val="376832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5519460" cy="584775"/>
          </a:xfrm>
          <a:prstGeom prst="rect">
            <a:avLst/>
          </a:prstGeom>
        </p:spPr>
        <p:txBody>
          <a:bodyPr wrap="none">
            <a:spAutoFit/>
          </a:bodyPr>
          <a:lstStyle/>
          <a:p>
            <a:r>
              <a:rPr lang="zh-CN" altLang="en-US" sz="3200" b="1" dirty="0">
                <a:solidFill>
                  <a:srgbClr val="7E0C6E"/>
                </a:solidFill>
                <a:latin typeface="+mn-ea"/>
              </a:rPr>
              <a:t>通过时钟方法来进行数据同步</a:t>
            </a:r>
          </a:p>
        </p:txBody>
      </p:sp>
      <p:sp>
        <p:nvSpPr>
          <p:cNvPr id="15" name="矩形 14">
            <a:extLst>
              <a:ext uri="{FF2B5EF4-FFF2-40B4-BE49-F238E27FC236}">
                <a16:creationId xmlns:a16="http://schemas.microsoft.com/office/drawing/2014/main" id="{EE7F946C-F17E-4D98-AEA2-14D1C04CA9FC}"/>
              </a:ext>
            </a:extLst>
          </p:cNvPr>
          <p:cNvSpPr/>
          <p:nvPr/>
        </p:nvSpPr>
        <p:spPr>
          <a:xfrm>
            <a:off x="695154" y="1349752"/>
            <a:ext cx="8713258" cy="1485920"/>
          </a:xfrm>
          <a:prstGeom prst="rect">
            <a:avLst/>
          </a:prstGeom>
        </p:spPr>
        <p:txBody>
          <a:bodyPr wrap="square">
            <a:spAutoFit/>
          </a:bodyPr>
          <a:lstStyle/>
          <a:p>
            <a:pPr algn="just">
              <a:lnSpc>
                <a:spcPct val="130000"/>
              </a:lnSpc>
            </a:pPr>
            <a:r>
              <a:rPr lang="zh-CN" altLang="en-US" sz="2400" spc="100" dirty="0">
                <a:latin typeface="+mn-ea"/>
              </a:rPr>
              <a:t>根据状态单元，组合逻辑和时钟信号来设计出如下的结构</a:t>
            </a:r>
            <a:endParaRPr lang="en-US" altLang="zh-CN" sz="2400" spc="100" dirty="0">
              <a:latin typeface="+mn-ea"/>
            </a:endParaRPr>
          </a:p>
          <a:p>
            <a:pPr algn="just">
              <a:lnSpc>
                <a:spcPct val="130000"/>
              </a:lnSpc>
            </a:pPr>
            <a:endParaRPr lang="en-US" altLang="zh-CN" sz="2400" spc="100" dirty="0">
              <a:latin typeface="+mn-ea"/>
            </a:endParaRPr>
          </a:p>
          <a:p>
            <a:pPr algn="just">
              <a:lnSpc>
                <a:spcPct val="130000"/>
              </a:lnSpc>
            </a:pPr>
            <a:endParaRPr lang="en-US" altLang="zh-CN" sz="2400" spc="100" dirty="0">
              <a:latin typeface="+mn-ea"/>
            </a:endParaRPr>
          </a:p>
        </p:txBody>
      </p:sp>
      <p:pic>
        <p:nvPicPr>
          <p:cNvPr id="6" name="图片 5">
            <a:extLst>
              <a:ext uri="{FF2B5EF4-FFF2-40B4-BE49-F238E27FC236}">
                <a16:creationId xmlns:a16="http://schemas.microsoft.com/office/drawing/2014/main" id="{406465CC-EC8E-43AE-99C6-AE3636560807}"/>
              </a:ext>
            </a:extLst>
          </p:cNvPr>
          <p:cNvPicPr/>
          <p:nvPr/>
        </p:nvPicPr>
        <p:blipFill>
          <a:blip r:embed="rId3"/>
          <a:stretch>
            <a:fillRect/>
          </a:stretch>
        </p:blipFill>
        <p:spPr>
          <a:xfrm>
            <a:off x="423414" y="3040557"/>
            <a:ext cx="5274310" cy="1809750"/>
          </a:xfrm>
          <a:prstGeom prst="rect">
            <a:avLst/>
          </a:prstGeom>
        </p:spPr>
      </p:pic>
      <p:pic>
        <p:nvPicPr>
          <p:cNvPr id="7" name="图片 6">
            <a:extLst>
              <a:ext uri="{FF2B5EF4-FFF2-40B4-BE49-F238E27FC236}">
                <a16:creationId xmlns:a16="http://schemas.microsoft.com/office/drawing/2014/main" id="{81D9666F-F67B-4D93-BC7C-43C5CE29BD78}"/>
              </a:ext>
            </a:extLst>
          </p:cNvPr>
          <p:cNvPicPr/>
          <p:nvPr/>
        </p:nvPicPr>
        <p:blipFill>
          <a:blip r:embed="rId4"/>
          <a:stretch>
            <a:fillRect/>
          </a:stretch>
        </p:blipFill>
        <p:spPr>
          <a:xfrm>
            <a:off x="6214614" y="3040557"/>
            <a:ext cx="5405754" cy="1809750"/>
          </a:xfrm>
          <a:prstGeom prst="rect">
            <a:avLst/>
          </a:prstGeom>
        </p:spPr>
      </p:pic>
    </p:spTree>
    <p:extLst>
      <p:ext uri="{BB962C8B-B14F-4D97-AF65-F5344CB8AC3E}">
        <p14:creationId xmlns:p14="http://schemas.microsoft.com/office/powerpoint/2010/main" val="3743827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87DD850-F20D-431E-BA84-FA9EB10EA920}"/>
              </a:ext>
            </a:extLst>
          </p:cNvPr>
          <p:cNvPicPr>
            <a:picLocks noChangeAspect="1"/>
          </p:cNvPicPr>
          <p:nvPr/>
        </p:nvPicPr>
        <p:blipFill rotWithShape="1">
          <a:blip r:embed="rId3"/>
          <a:srcRect l="33745"/>
          <a:stretch/>
        </p:blipFill>
        <p:spPr>
          <a:xfrm>
            <a:off x="0" y="0"/>
            <a:ext cx="3408832" cy="6858000"/>
          </a:xfrm>
          <a:prstGeom prst="rect">
            <a:avLst/>
          </a:prstGeom>
        </p:spPr>
      </p:pic>
      <p:sp>
        <p:nvSpPr>
          <p:cNvPr id="13" name="平行四边形 12">
            <a:extLst>
              <a:ext uri="{FF2B5EF4-FFF2-40B4-BE49-F238E27FC236}">
                <a16:creationId xmlns:a16="http://schemas.microsoft.com/office/drawing/2014/main" id="{E5C6DB8B-EA2F-4FEE-80E7-8C3D816CA5A8}"/>
              </a:ext>
            </a:extLst>
          </p:cNvPr>
          <p:cNvSpPr/>
          <p:nvPr/>
        </p:nvSpPr>
        <p:spPr>
          <a:xfrm>
            <a:off x="279961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a:extLst>
              <a:ext uri="{FF2B5EF4-FFF2-40B4-BE49-F238E27FC236}">
                <a16:creationId xmlns:a16="http://schemas.microsoft.com/office/drawing/2014/main" id="{E922A78E-E6DA-43F1-958C-F193A1FFD01A}"/>
              </a:ext>
            </a:extLst>
          </p:cNvPr>
          <p:cNvSpPr/>
          <p:nvPr/>
        </p:nvSpPr>
        <p:spPr>
          <a:xfrm>
            <a:off x="167058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占位符 3">
            <a:extLst>
              <a:ext uri="{FF2B5EF4-FFF2-40B4-BE49-F238E27FC236}">
                <a16:creationId xmlns:a16="http://schemas.microsoft.com/office/drawing/2014/main" id="{53AB6783-8021-4960-BE85-017F9950B3D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4992" r="24992"/>
          <a:stretch>
            <a:fillRect/>
          </a:stretch>
        </p:blipFill>
        <p:spPr/>
      </p:pic>
      <p:sp>
        <p:nvSpPr>
          <p:cNvPr id="9" name="平行四边形 8">
            <a:extLst>
              <a:ext uri="{FF2B5EF4-FFF2-40B4-BE49-F238E27FC236}">
                <a16:creationId xmlns:a16="http://schemas.microsoft.com/office/drawing/2014/main" id="{1DB3A94B-ABEA-4166-BDBA-6EE5281F9618}"/>
              </a:ext>
            </a:extLst>
          </p:cNvPr>
          <p:cNvSpPr/>
          <p:nvPr/>
        </p:nvSpPr>
        <p:spPr>
          <a:xfrm>
            <a:off x="541550" y="0"/>
            <a:ext cx="5145510" cy="6858000"/>
          </a:xfrm>
          <a:prstGeom prst="parallelogram">
            <a:avLst>
              <a:gd name="adj" fmla="val 33076"/>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20B6B3C5-28B3-49C3-AA00-984421BBAD0B}"/>
              </a:ext>
            </a:extLst>
          </p:cNvPr>
          <p:cNvSpPr/>
          <p:nvPr/>
        </p:nvSpPr>
        <p:spPr>
          <a:xfrm>
            <a:off x="6871802" y="3673162"/>
            <a:ext cx="5546832" cy="1754326"/>
          </a:xfrm>
          <a:prstGeom prst="rect">
            <a:avLst/>
          </a:prstGeom>
        </p:spPr>
        <p:txBody>
          <a:bodyPr wrap="square">
            <a:spAutoFit/>
          </a:bodyPr>
          <a:lstStyle/>
          <a:p>
            <a:pPr algn="ctr"/>
            <a:r>
              <a:rPr lang="en-US" altLang="zh-CN" sz="5400" b="1" dirty="0">
                <a:solidFill>
                  <a:srgbClr val="7E0C6E"/>
                </a:solidFill>
                <a:effectLst>
                  <a:outerShdw blurRad="50800" dist="38100" dir="2700000" algn="tl" rotWithShape="0">
                    <a:prstClr val="black">
                      <a:alpha val="40000"/>
                    </a:prstClr>
                  </a:outerShdw>
                </a:effectLst>
                <a:latin typeface="+mj-ea"/>
                <a:ea typeface="+mj-ea"/>
              </a:rPr>
              <a:t>RISC-V CPU</a:t>
            </a:r>
          </a:p>
          <a:p>
            <a:pPr algn="ctr"/>
            <a:r>
              <a:rPr lang="zh-CN" altLang="en-US" sz="5400" b="1" dirty="0">
                <a:solidFill>
                  <a:srgbClr val="7E0C6E"/>
                </a:solidFill>
                <a:effectLst>
                  <a:outerShdw blurRad="50800" dist="38100" dir="2700000" algn="tl" rotWithShape="0">
                    <a:prstClr val="black">
                      <a:alpha val="40000"/>
                    </a:prstClr>
                  </a:outerShdw>
                </a:effectLst>
                <a:latin typeface="+mj-ea"/>
                <a:ea typeface="+mj-ea"/>
              </a:rPr>
              <a:t>实现思路</a:t>
            </a:r>
          </a:p>
        </p:txBody>
      </p:sp>
      <p:sp>
        <p:nvSpPr>
          <p:cNvPr id="16" name="矩形 15">
            <a:extLst>
              <a:ext uri="{FF2B5EF4-FFF2-40B4-BE49-F238E27FC236}">
                <a16:creationId xmlns:a16="http://schemas.microsoft.com/office/drawing/2014/main" id="{606AF47E-4551-4E31-846E-076521C58770}"/>
              </a:ext>
            </a:extLst>
          </p:cNvPr>
          <p:cNvSpPr/>
          <p:nvPr/>
        </p:nvSpPr>
        <p:spPr>
          <a:xfrm>
            <a:off x="8643983" y="2061935"/>
            <a:ext cx="2002471" cy="1862048"/>
          </a:xfrm>
          <a:prstGeom prst="rect">
            <a:avLst/>
          </a:prstGeom>
          <a:noFill/>
        </p:spPr>
        <p:txBody>
          <a:bodyPr wrap="none">
            <a:spAutoFit/>
          </a:bodyPr>
          <a:lstStyle/>
          <a:p>
            <a:r>
              <a:rPr lang="en-US" altLang="zh-CN"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03</a:t>
            </a:r>
            <a:endParaRPr lang="zh-CN" altLang="en-US"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427154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3877985" cy="584775"/>
          </a:xfrm>
          <a:prstGeom prst="rect">
            <a:avLst/>
          </a:prstGeom>
        </p:spPr>
        <p:txBody>
          <a:bodyPr wrap="none">
            <a:spAutoFit/>
          </a:bodyPr>
          <a:lstStyle/>
          <a:p>
            <a:r>
              <a:rPr lang="zh-CN" altLang="en-US" sz="3200" b="1" dirty="0">
                <a:solidFill>
                  <a:srgbClr val="7E0C6E"/>
                </a:solidFill>
                <a:latin typeface="+mn-ea"/>
              </a:rPr>
              <a:t>性能、实现指令子集</a:t>
            </a:r>
          </a:p>
        </p:txBody>
      </p:sp>
      <p:sp>
        <p:nvSpPr>
          <p:cNvPr id="15" name="矩形 14">
            <a:extLst>
              <a:ext uri="{FF2B5EF4-FFF2-40B4-BE49-F238E27FC236}">
                <a16:creationId xmlns:a16="http://schemas.microsoft.com/office/drawing/2014/main" id="{EE7F946C-F17E-4D98-AEA2-14D1C04CA9FC}"/>
              </a:ext>
            </a:extLst>
          </p:cNvPr>
          <p:cNvSpPr/>
          <p:nvPr/>
        </p:nvSpPr>
        <p:spPr>
          <a:xfrm>
            <a:off x="695154" y="1087285"/>
            <a:ext cx="8713258" cy="1966051"/>
          </a:xfrm>
          <a:prstGeom prst="rect">
            <a:avLst/>
          </a:prstGeom>
        </p:spPr>
        <p:txBody>
          <a:bodyPr wrap="square">
            <a:spAutoFit/>
          </a:bodyPr>
          <a:lstStyle/>
          <a:p>
            <a:pPr algn="just">
              <a:lnSpc>
                <a:spcPct val="130000"/>
              </a:lnSpc>
            </a:pPr>
            <a:r>
              <a:rPr lang="zh-CN" altLang="en-US" sz="2400" spc="100" dirty="0">
                <a:latin typeface="+mn-ea"/>
              </a:rPr>
              <a:t>计算机的性能主要取决于三个因素：</a:t>
            </a:r>
            <a:endParaRPr lang="en-US" altLang="zh-CN" sz="2400" spc="100" dirty="0">
              <a:latin typeface="+mn-ea"/>
            </a:endParaRPr>
          </a:p>
          <a:p>
            <a:pPr algn="just">
              <a:lnSpc>
                <a:spcPct val="130000"/>
              </a:lnSpc>
            </a:pPr>
            <a:r>
              <a:rPr lang="zh-CN" altLang="en-US" sz="2400" spc="100" dirty="0">
                <a:latin typeface="+mn-ea"/>
              </a:rPr>
              <a:t>●  指令数</a:t>
            </a:r>
            <a:endParaRPr lang="en-US" altLang="zh-CN" sz="2400" spc="100" dirty="0">
              <a:latin typeface="+mn-ea"/>
            </a:endParaRPr>
          </a:p>
          <a:p>
            <a:pPr algn="just">
              <a:lnSpc>
                <a:spcPct val="130000"/>
              </a:lnSpc>
            </a:pPr>
            <a:r>
              <a:rPr lang="zh-CN" altLang="en-US" sz="2400" spc="100" dirty="0">
                <a:latin typeface="+mn-ea"/>
              </a:rPr>
              <a:t>●  时钟周期</a:t>
            </a:r>
            <a:endParaRPr lang="en-US" altLang="zh-CN" sz="2400" spc="100" dirty="0">
              <a:latin typeface="+mn-ea"/>
            </a:endParaRPr>
          </a:p>
          <a:p>
            <a:pPr algn="just">
              <a:lnSpc>
                <a:spcPct val="130000"/>
              </a:lnSpc>
            </a:pPr>
            <a:r>
              <a:rPr lang="zh-CN" altLang="en-US" sz="2400" spc="100" dirty="0">
                <a:latin typeface="+mn-ea"/>
              </a:rPr>
              <a:t>●  </a:t>
            </a:r>
            <a:r>
              <a:rPr lang="en-US" altLang="zh-CN" sz="2400" spc="100" dirty="0">
                <a:latin typeface="+mn-ea"/>
              </a:rPr>
              <a:t>CPI</a:t>
            </a:r>
            <a:r>
              <a:rPr lang="zh-CN" altLang="en-US" sz="2400" spc="100" dirty="0">
                <a:latin typeface="+mn-ea"/>
              </a:rPr>
              <a:t>（每条指令的时钟周期数）</a:t>
            </a:r>
            <a:endParaRPr lang="en-US" altLang="zh-CN" sz="2400" spc="100" dirty="0">
              <a:latin typeface="+mn-ea"/>
            </a:endParaRPr>
          </a:p>
        </p:txBody>
      </p:sp>
      <p:sp>
        <p:nvSpPr>
          <p:cNvPr id="8" name="矩形 7">
            <a:extLst>
              <a:ext uri="{FF2B5EF4-FFF2-40B4-BE49-F238E27FC236}">
                <a16:creationId xmlns:a16="http://schemas.microsoft.com/office/drawing/2014/main" id="{B3BAF469-ACB8-47D4-A33A-8261A8C4A8F1}"/>
              </a:ext>
            </a:extLst>
          </p:cNvPr>
          <p:cNvSpPr/>
          <p:nvPr/>
        </p:nvSpPr>
        <p:spPr>
          <a:xfrm>
            <a:off x="695154" y="3324533"/>
            <a:ext cx="8713258" cy="2446182"/>
          </a:xfrm>
          <a:prstGeom prst="rect">
            <a:avLst/>
          </a:prstGeom>
        </p:spPr>
        <p:txBody>
          <a:bodyPr wrap="square">
            <a:spAutoFit/>
          </a:bodyPr>
          <a:lstStyle/>
          <a:p>
            <a:pPr algn="just">
              <a:lnSpc>
                <a:spcPct val="130000"/>
              </a:lnSpc>
            </a:pPr>
            <a:r>
              <a:rPr lang="zh-CN" altLang="en-US" sz="2400" spc="100" dirty="0">
                <a:latin typeface="+mn-ea"/>
              </a:rPr>
              <a:t>我们尝试设计</a:t>
            </a:r>
            <a:r>
              <a:rPr lang="en-US" altLang="zh-CN" sz="2400" spc="100" dirty="0">
                <a:latin typeface="+mn-ea"/>
              </a:rPr>
              <a:t>RISC-V</a:t>
            </a:r>
            <a:r>
              <a:rPr lang="zh-CN" altLang="en-US" sz="2400" spc="100" dirty="0">
                <a:latin typeface="+mn-ea"/>
              </a:rPr>
              <a:t>的一个核心指令子集：</a:t>
            </a:r>
            <a:endParaRPr lang="en-US" altLang="zh-CN" sz="2400" spc="100" dirty="0">
              <a:latin typeface="+mn-ea"/>
            </a:endParaRPr>
          </a:p>
          <a:p>
            <a:pPr algn="just">
              <a:lnSpc>
                <a:spcPct val="130000"/>
              </a:lnSpc>
            </a:pPr>
            <a:r>
              <a:rPr lang="zh-CN" altLang="en-US" sz="2400" spc="100" dirty="0">
                <a:latin typeface="+mn-ea"/>
              </a:rPr>
              <a:t>● 存储器访问指令：</a:t>
            </a:r>
            <a:r>
              <a:rPr lang="en-US" altLang="zh-CN" sz="2400" spc="100" dirty="0">
                <a:latin typeface="+mn-ea"/>
              </a:rPr>
              <a:t>load doubleword </a:t>
            </a:r>
            <a:r>
              <a:rPr lang="zh-CN" altLang="en-US" sz="2400" spc="100" dirty="0">
                <a:latin typeface="+mn-ea"/>
              </a:rPr>
              <a:t>（</a:t>
            </a:r>
            <a:r>
              <a:rPr lang="en-US" altLang="zh-CN" sz="2400" spc="100" dirty="0" err="1">
                <a:latin typeface="+mn-ea"/>
              </a:rPr>
              <a:t>ld</a:t>
            </a:r>
            <a:r>
              <a:rPr lang="zh-CN" altLang="en-US" sz="2400" spc="100" dirty="0">
                <a:latin typeface="+mn-ea"/>
              </a:rPr>
              <a:t>）和</a:t>
            </a:r>
            <a:r>
              <a:rPr lang="en-US" altLang="zh-CN" sz="2400" spc="100" dirty="0">
                <a:latin typeface="+mn-ea"/>
              </a:rPr>
              <a:t>load doubleword</a:t>
            </a:r>
            <a:r>
              <a:rPr lang="zh-CN" altLang="en-US" sz="2400" spc="100" dirty="0">
                <a:latin typeface="+mn-ea"/>
              </a:rPr>
              <a:t>（</a:t>
            </a:r>
            <a:r>
              <a:rPr lang="en-US" altLang="zh-CN" sz="2400" spc="100" dirty="0" err="1">
                <a:latin typeface="+mn-ea"/>
              </a:rPr>
              <a:t>sd</a:t>
            </a:r>
            <a:r>
              <a:rPr lang="zh-CN" altLang="en-US" sz="2400" spc="100" dirty="0">
                <a:latin typeface="+mn-ea"/>
              </a:rPr>
              <a:t>）</a:t>
            </a:r>
            <a:endParaRPr lang="en-US" altLang="zh-CN" sz="2400" spc="100" dirty="0">
              <a:latin typeface="+mn-ea"/>
            </a:endParaRPr>
          </a:p>
          <a:p>
            <a:pPr algn="just">
              <a:lnSpc>
                <a:spcPct val="130000"/>
              </a:lnSpc>
            </a:pPr>
            <a:r>
              <a:rPr lang="zh-CN" altLang="en-US" sz="2400" spc="100" dirty="0">
                <a:latin typeface="+mn-ea"/>
              </a:rPr>
              <a:t>●  算术逻辑指令：</a:t>
            </a:r>
            <a:r>
              <a:rPr lang="en-US" altLang="zh-CN" sz="2400" spc="100" dirty="0">
                <a:latin typeface="+mn-ea"/>
              </a:rPr>
              <a:t>add</a:t>
            </a:r>
            <a:r>
              <a:rPr lang="zh-CN" altLang="en-US" sz="2400" spc="100" dirty="0">
                <a:latin typeface="+mn-ea"/>
              </a:rPr>
              <a:t>、</a:t>
            </a:r>
            <a:r>
              <a:rPr lang="en-US" altLang="zh-CN" sz="2400" spc="100" dirty="0">
                <a:latin typeface="+mn-ea"/>
              </a:rPr>
              <a:t>sub</a:t>
            </a:r>
            <a:r>
              <a:rPr lang="zh-CN" altLang="en-US" sz="2400" spc="100" dirty="0">
                <a:latin typeface="+mn-ea"/>
              </a:rPr>
              <a:t>、</a:t>
            </a:r>
            <a:r>
              <a:rPr lang="en-US" altLang="zh-CN" sz="2400" spc="100" dirty="0">
                <a:latin typeface="+mn-ea"/>
              </a:rPr>
              <a:t>and</a:t>
            </a:r>
            <a:r>
              <a:rPr lang="zh-CN" altLang="en-US" sz="2400" spc="100" dirty="0">
                <a:latin typeface="+mn-ea"/>
              </a:rPr>
              <a:t>和</a:t>
            </a:r>
            <a:r>
              <a:rPr lang="en-US" altLang="zh-CN" sz="2400" spc="100" dirty="0">
                <a:latin typeface="+mn-ea"/>
              </a:rPr>
              <a:t>or</a:t>
            </a:r>
          </a:p>
          <a:p>
            <a:pPr algn="just">
              <a:lnSpc>
                <a:spcPct val="130000"/>
              </a:lnSpc>
            </a:pPr>
            <a:r>
              <a:rPr lang="zh-CN" altLang="en-US" sz="2400" spc="100" dirty="0">
                <a:latin typeface="+mn-ea"/>
              </a:rPr>
              <a:t>●  分支指令：</a:t>
            </a:r>
            <a:r>
              <a:rPr lang="en-US" altLang="zh-CN" sz="2400" spc="100" dirty="0">
                <a:latin typeface="+mn-ea"/>
              </a:rPr>
              <a:t>branch if equal</a:t>
            </a:r>
            <a:r>
              <a:rPr lang="zh-CN" altLang="en-US" sz="2400" spc="100" dirty="0">
                <a:latin typeface="+mn-ea"/>
              </a:rPr>
              <a:t>（</a:t>
            </a:r>
            <a:r>
              <a:rPr lang="en-US" altLang="zh-CN" sz="2400" spc="100" dirty="0" err="1">
                <a:latin typeface="+mn-ea"/>
              </a:rPr>
              <a:t>beq</a:t>
            </a:r>
            <a:r>
              <a:rPr lang="zh-CN" altLang="en-US" sz="2400" spc="100" dirty="0">
                <a:latin typeface="+mn-ea"/>
              </a:rPr>
              <a:t>） </a:t>
            </a:r>
            <a:endParaRPr lang="en-US" altLang="zh-CN" sz="2400" spc="100" dirty="0">
              <a:latin typeface="+mn-ea"/>
            </a:endParaRPr>
          </a:p>
        </p:txBody>
      </p:sp>
    </p:spTree>
    <p:extLst>
      <p:ext uri="{BB962C8B-B14F-4D97-AF65-F5344CB8AC3E}">
        <p14:creationId xmlns:p14="http://schemas.microsoft.com/office/powerpoint/2010/main" val="1946604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239E9AC-50B8-454D-AFF3-DFD67B0A6A09}"/>
              </a:ext>
            </a:extLst>
          </p:cNvPr>
          <p:cNvSpPr/>
          <p:nvPr/>
        </p:nvSpPr>
        <p:spPr>
          <a:xfrm>
            <a:off x="695154" y="135985"/>
            <a:ext cx="2646878" cy="584775"/>
          </a:xfrm>
          <a:prstGeom prst="rect">
            <a:avLst/>
          </a:prstGeom>
        </p:spPr>
        <p:txBody>
          <a:bodyPr wrap="none">
            <a:spAutoFit/>
          </a:bodyPr>
          <a:lstStyle/>
          <a:p>
            <a:r>
              <a:rPr lang="zh-CN" altLang="en-US" sz="3200" b="1" dirty="0">
                <a:solidFill>
                  <a:srgbClr val="7E0C6E"/>
                </a:solidFill>
                <a:latin typeface="+mn-ea"/>
              </a:rPr>
              <a:t>指令执行过程</a:t>
            </a:r>
          </a:p>
        </p:txBody>
      </p:sp>
      <p:sp>
        <p:nvSpPr>
          <p:cNvPr id="10" name="矩形 9">
            <a:extLst>
              <a:ext uri="{FF2B5EF4-FFF2-40B4-BE49-F238E27FC236}">
                <a16:creationId xmlns:a16="http://schemas.microsoft.com/office/drawing/2014/main" id="{82358B9C-E937-432F-81CA-5D8220FD8989}"/>
              </a:ext>
            </a:extLst>
          </p:cNvPr>
          <p:cNvSpPr/>
          <p:nvPr/>
        </p:nvSpPr>
        <p:spPr>
          <a:xfrm>
            <a:off x="695154" y="1087285"/>
            <a:ext cx="10768714" cy="5326971"/>
          </a:xfrm>
          <a:prstGeom prst="rect">
            <a:avLst/>
          </a:prstGeom>
        </p:spPr>
        <p:txBody>
          <a:bodyPr wrap="square">
            <a:spAutoFit/>
          </a:bodyPr>
          <a:lstStyle/>
          <a:p>
            <a:pPr algn="just">
              <a:lnSpc>
                <a:spcPct val="130000"/>
              </a:lnSpc>
            </a:pPr>
            <a:r>
              <a:rPr lang="zh-CN" altLang="en-US" sz="2400" spc="100" dirty="0">
                <a:latin typeface="+mn-ea"/>
              </a:rPr>
              <a:t>在</a:t>
            </a:r>
            <a:r>
              <a:rPr lang="en-US" altLang="zh-CN" sz="2400" spc="100" dirty="0">
                <a:latin typeface="+mn-ea"/>
              </a:rPr>
              <a:t>RISC-V</a:t>
            </a:r>
            <a:r>
              <a:rPr lang="zh-CN" altLang="en-US" sz="2400" spc="100" dirty="0">
                <a:latin typeface="+mn-ea"/>
              </a:rPr>
              <a:t>中，上述计算机指令的执行过程的前两步总是相同的，分别为：</a:t>
            </a:r>
            <a:endParaRPr lang="en-US" altLang="zh-CN" sz="2400" spc="100" dirty="0">
              <a:latin typeface="+mn-ea"/>
            </a:endParaRPr>
          </a:p>
          <a:p>
            <a:pPr algn="just">
              <a:lnSpc>
                <a:spcPct val="130000"/>
              </a:lnSpc>
            </a:pPr>
            <a:endParaRPr lang="en-US" altLang="zh-CN" sz="2400" spc="100" dirty="0">
              <a:latin typeface="+mn-ea"/>
            </a:endParaRPr>
          </a:p>
          <a:p>
            <a:pPr algn="just">
              <a:lnSpc>
                <a:spcPct val="130000"/>
              </a:lnSpc>
            </a:pPr>
            <a:r>
              <a:rPr lang="zh-CN" altLang="en-US" sz="2400" spc="100" dirty="0">
                <a:latin typeface="+mn-ea"/>
              </a:rPr>
              <a:t>●  程序计数器（</a:t>
            </a:r>
            <a:r>
              <a:rPr lang="en-US" altLang="zh-CN" sz="2400" spc="100" dirty="0">
                <a:latin typeface="+mn-ea"/>
              </a:rPr>
              <a:t>PC</a:t>
            </a:r>
            <a:r>
              <a:rPr lang="zh-CN" altLang="en-US" sz="2400" spc="100" dirty="0">
                <a:latin typeface="+mn-ea"/>
              </a:rPr>
              <a:t>）发送到指令所在的存储单元并从中取指令。</a:t>
            </a:r>
          </a:p>
          <a:p>
            <a:pPr algn="just">
              <a:lnSpc>
                <a:spcPct val="130000"/>
              </a:lnSpc>
            </a:pPr>
            <a:r>
              <a:rPr lang="zh-CN" altLang="en-US" sz="2400" spc="100" dirty="0">
                <a:latin typeface="+mn-ea"/>
              </a:rPr>
              <a:t>●  根据指令的字段选取要读取的一个或两个寄存器。</a:t>
            </a:r>
            <a:endParaRPr lang="en-US" altLang="zh-CN" sz="2400" spc="100" dirty="0">
              <a:latin typeface="+mn-ea"/>
            </a:endParaRPr>
          </a:p>
          <a:p>
            <a:pPr algn="just">
              <a:lnSpc>
                <a:spcPct val="130000"/>
              </a:lnSpc>
            </a:pPr>
            <a:endParaRPr lang="en-US" altLang="zh-CN" sz="2400" spc="100" dirty="0">
              <a:latin typeface="+mn-ea"/>
            </a:endParaRPr>
          </a:p>
          <a:p>
            <a:pPr algn="just">
              <a:lnSpc>
                <a:spcPct val="130000"/>
              </a:lnSpc>
            </a:pPr>
            <a:r>
              <a:rPr lang="zh-CN" altLang="en-US" sz="2400" spc="100" dirty="0">
                <a:latin typeface="+mn-ea"/>
              </a:rPr>
              <a:t>其他步骤根据具体指令而定。如：</a:t>
            </a:r>
            <a:endParaRPr lang="en-US" altLang="zh-CN" sz="2400" spc="100" dirty="0">
              <a:latin typeface="+mn-ea"/>
            </a:endParaRPr>
          </a:p>
          <a:p>
            <a:pPr algn="just">
              <a:lnSpc>
                <a:spcPct val="130000"/>
              </a:lnSpc>
            </a:pPr>
            <a:r>
              <a:rPr lang="zh-CN" altLang="en-US" sz="2400" spc="100" dirty="0">
                <a:latin typeface="+mn-ea"/>
              </a:rPr>
              <a:t>●  使用</a:t>
            </a:r>
            <a:r>
              <a:rPr lang="en-US" altLang="zh-CN" sz="2400" spc="100" dirty="0">
                <a:latin typeface="+mn-ea"/>
              </a:rPr>
              <a:t>ALU</a:t>
            </a:r>
            <a:r>
              <a:rPr lang="zh-CN" altLang="en-US" sz="2400" spc="100" dirty="0">
                <a:latin typeface="+mn-ea"/>
              </a:rPr>
              <a:t>计算：所有指令在读取寄存器后都使用了</a:t>
            </a:r>
            <a:r>
              <a:rPr lang="en-US" altLang="zh-CN" sz="2400" spc="100" dirty="0">
                <a:latin typeface="+mn-ea"/>
              </a:rPr>
              <a:t>ALU</a:t>
            </a:r>
          </a:p>
          <a:p>
            <a:pPr algn="just">
              <a:lnSpc>
                <a:spcPct val="130000"/>
              </a:lnSpc>
            </a:pPr>
            <a:r>
              <a:rPr lang="zh-CN" altLang="en-US" sz="2400" spc="100" dirty="0">
                <a:latin typeface="+mn-ea"/>
              </a:rPr>
              <a:t>●  从具体的内存区（数据存储区，指令存储区）获取数据与指令</a:t>
            </a:r>
            <a:endParaRPr lang="en-US" altLang="zh-CN" sz="2400" spc="100" dirty="0">
              <a:latin typeface="+mn-ea"/>
            </a:endParaRPr>
          </a:p>
          <a:p>
            <a:pPr algn="just">
              <a:lnSpc>
                <a:spcPct val="130000"/>
              </a:lnSpc>
            </a:pPr>
            <a:r>
              <a:rPr lang="zh-CN" altLang="en-US" sz="2400" spc="100" dirty="0">
                <a:latin typeface="+mn-ea"/>
              </a:rPr>
              <a:t>●  分支跳转</a:t>
            </a:r>
            <a:endParaRPr lang="en-US" altLang="zh-CN" sz="2400" spc="100" dirty="0">
              <a:latin typeface="+mn-ea"/>
            </a:endParaRPr>
          </a:p>
          <a:p>
            <a:pPr algn="just">
              <a:lnSpc>
                <a:spcPct val="130000"/>
              </a:lnSpc>
            </a:pPr>
            <a:r>
              <a:rPr lang="zh-CN" altLang="en-US" sz="2400" spc="100" dirty="0">
                <a:latin typeface="+mn-ea"/>
              </a:rPr>
              <a:t>●  指令执行后程序计数器自增</a:t>
            </a:r>
            <a:r>
              <a:rPr lang="en-US" altLang="zh-CN" sz="2400" spc="100" dirty="0">
                <a:latin typeface="+mn-ea"/>
              </a:rPr>
              <a:t>4</a:t>
            </a:r>
          </a:p>
          <a:p>
            <a:pPr algn="just">
              <a:lnSpc>
                <a:spcPct val="130000"/>
              </a:lnSpc>
            </a:pPr>
            <a:endParaRPr lang="en-US" altLang="zh-CN" sz="2400" spc="100" dirty="0">
              <a:latin typeface="+mn-ea"/>
            </a:endParaRPr>
          </a:p>
        </p:txBody>
      </p:sp>
    </p:spTree>
    <p:extLst>
      <p:ext uri="{BB962C8B-B14F-4D97-AF65-F5344CB8AC3E}">
        <p14:creationId xmlns:p14="http://schemas.microsoft.com/office/powerpoint/2010/main" val="202711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239E9AC-50B8-454D-AFF3-DFD67B0A6A09}"/>
              </a:ext>
            </a:extLst>
          </p:cNvPr>
          <p:cNvSpPr/>
          <p:nvPr/>
        </p:nvSpPr>
        <p:spPr>
          <a:xfrm>
            <a:off x="695154" y="135985"/>
            <a:ext cx="3057247" cy="584775"/>
          </a:xfrm>
          <a:prstGeom prst="rect">
            <a:avLst/>
          </a:prstGeom>
        </p:spPr>
        <p:txBody>
          <a:bodyPr wrap="none">
            <a:spAutoFit/>
          </a:bodyPr>
          <a:lstStyle/>
          <a:p>
            <a:r>
              <a:rPr lang="zh-CN" altLang="en-US" sz="3200" b="1" dirty="0">
                <a:solidFill>
                  <a:srgbClr val="7E0C6E"/>
                </a:solidFill>
                <a:latin typeface="+mn-ea"/>
              </a:rPr>
              <a:t>需要用到的器件</a:t>
            </a:r>
          </a:p>
        </p:txBody>
      </p:sp>
      <p:sp>
        <p:nvSpPr>
          <p:cNvPr id="10" name="矩形 9">
            <a:extLst>
              <a:ext uri="{FF2B5EF4-FFF2-40B4-BE49-F238E27FC236}">
                <a16:creationId xmlns:a16="http://schemas.microsoft.com/office/drawing/2014/main" id="{82358B9C-E937-432F-81CA-5D8220FD8989}"/>
              </a:ext>
            </a:extLst>
          </p:cNvPr>
          <p:cNvSpPr/>
          <p:nvPr/>
        </p:nvSpPr>
        <p:spPr>
          <a:xfrm>
            <a:off x="695154" y="1087285"/>
            <a:ext cx="10768714" cy="4366708"/>
          </a:xfrm>
          <a:prstGeom prst="rect">
            <a:avLst/>
          </a:prstGeom>
        </p:spPr>
        <p:txBody>
          <a:bodyPr wrap="square">
            <a:spAutoFit/>
          </a:bodyPr>
          <a:lstStyle/>
          <a:p>
            <a:pPr algn="just">
              <a:lnSpc>
                <a:spcPct val="130000"/>
              </a:lnSpc>
            </a:pPr>
            <a:r>
              <a:rPr lang="zh-CN" altLang="en-US" sz="2400" spc="100" dirty="0">
                <a:latin typeface="+mn-ea"/>
              </a:rPr>
              <a:t>●  程序计数器（</a:t>
            </a:r>
            <a:r>
              <a:rPr lang="en-US" altLang="zh-CN" sz="2400" spc="100" dirty="0">
                <a:latin typeface="+mn-ea"/>
              </a:rPr>
              <a:t>PC</a:t>
            </a:r>
            <a:r>
              <a:rPr lang="zh-CN" altLang="en-US" sz="2400" spc="100" dirty="0">
                <a:latin typeface="+mn-ea"/>
              </a:rPr>
              <a:t>）</a:t>
            </a:r>
            <a:endParaRPr lang="en-US" altLang="zh-CN" sz="2400" spc="100" dirty="0">
              <a:latin typeface="+mn-ea"/>
            </a:endParaRPr>
          </a:p>
          <a:p>
            <a:pPr algn="just">
              <a:lnSpc>
                <a:spcPct val="130000"/>
              </a:lnSpc>
            </a:pPr>
            <a:endParaRPr lang="en-US" altLang="zh-CN" sz="2400" spc="100" dirty="0">
              <a:latin typeface="+mn-ea"/>
            </a:endParaRPr>
          </a:p>
          <a:p>
            <a:pPr algn="just">
              <a:lnSpc>
                <a:spcPct val="130000"/>
              </a:lnSpc>
            </a:pPr>
            <a:r>
              <a:rPr lang="zh-CN" altLang="en-US" sz="2400" spc="100" dirty="0">
                <a:latin typeface="+mn-ea"/>
              </a:rPr>
              <a:t>●  存储器</a:t>
            </a:r>
            <a:endParaRPr lang="en-US" altLang="zh-CN" sz="2400" spc="100" dirty="0">
              <a:latin typeface="+mn-ea"/>
            </a:endParaRPr>
          </a:p>
          <a:p>
            <a:pPr algn="just">
              <a:lnSpc>
                <a:spcPct val="130000"/>
              </a:lnSpc>
            </a:pPr>
            <a:r>
              <a:rPr lang="en-US" altLang="zh-CN" sz="2400" spc="100" dirty="0">
                <a:latin typeface="+mn-ea"/>
              </a:rPr>
              <a:t>	</a:t>
            </a:r>
            <a:r>
              <a:rPr lang="zh-CN" altLang="en-US" sz="2400" spc="100" dirty="0">
                <a:latin typeface="+mn-ea"/>
              </a:rPr>
              <a:t> ●  数据存储器</a:t>
            </a:r>
            <a:endParaRPr lang="en-US" altLang="zh-CN" sz="2400" spc="100" dirty="0">
              <a:latin typeface="+mn-ea"/>
            </a:endParaRPr>
          </a:p>
          <a:p>
            <a:pPr algn="just">
              <a:lnSpc>
                <a:spcPct val="130000"/>
              </a:lnSpc>
            </a:pPr>
            <a:r>
              <a:rPr lang="en-US" altLang="zh-CN" sz="2400" spc="100" dirty="0">
                <a:latin typeface="+mn-ea"/>
              </a:rPr>
              <a:t>	</a:t>
            </a:r>
            <a:r>
              <a:rPr lang="zh-CN" altLang="en-US" sz="2400" spc="100" dirty="0">
                <a:latin typeface="+mn-ea"/>
              </a:rPr>
              <a:t> ●  指令存储器</a:t>
            </a:r>
            <a:endParaRPr lang="en-US" altLang="zh-CN" sz="2400" spc="100" dirty="0">
              <a:latin typeface="+mn-ea"/>
            </a:endParaRPr>
          </a:p>
          <a:p>
            <a:pPr algn="just">
              <a:lnSpc>
                <a:spcPct val="130000"/>
              </a:lnSpc>
            </a:pPr>
            <a:endParaRPr lang="en-US" altLang="zh-CN" sz="2400" spc="100" dirty="0">
              <a:latin typeface="+mn-ea"/>
            </a:endParaRPr>
          </a:p>
          <a:p>
            <a:pPr algn="just">
              <a:lnSpc>
                <a:spcPct val="130000"/>
              </a:lnSpc>
            </a:pPr>
            <a:r>
              <a:rPr lang="zh-CN" altLang="en-US" sz="2400" spc="100" dirty="0">
                <a:latin typeface="+mn-ea"/>
              </a:rPr>
              <a:t>●  </a:t>
            </a:r>
            <a:r>
              <a:rPr lang="en-US" altLang="zh-CN" sz="2400" spc="100" dirty="0">
                <a:latin typeface="+mn-ea"/>
              </a:rPr>
              <a:t>ALU</a:t>
            </a:r>
          </a:p>
          <a:p>
            <a:pPr algn="just">
              <a:lnSpc>
                <a:spcPct val="130000"/>
              </a:lnSpc>
            </a:pPr>
            <a:endParaRPr lang="en-US" altLang="zh-CN" sz="2400" spc="100" dirty="0">
              <a:latin typeface="+mn-ea"/>
            </a:endParaRPr>
          </a:p>
          <a:p>
            <a:pPr algn="just">
              <a:lnSpc>
                <a:spcPct val="130000"/>
              </a:lnSpc>
            </a:pPr>
            <a:r>
              <a:rPr lang="zh-CN" altLang="en-US" sz="2400" spc="100" dirty="0">
                <a:latin typeface="+mn-ea"/>
              </a:rPr>
              <a:t>●  寄存器堆</a:t>
            </a:r>
            <a:endParaRPr lang="en-US" altLang="zh-CN" sz="2400" spc="100" dirty="0">
              <a:latin typeface="+mn-ea"/>
            </a:endParaRPr>
          </a:p>
        </p:txBody>
      </p:sp>
      <p:pic>
        <p:nvPicPr>
          <p:cNvPr id="5" name="图片 4">
            <a:extLst>
              <a:ext uri="{FF2B5EF4-FFF2-40B4-BE49-F238E27FC236}">
                <a16:creationId xmlns:a16="http://schemas.microsoft.com/office/drawing/2014/main" id="{5E341A64-EB88-4C59-9C67-189BCED55E64}"/>
              </a:ext>
            </a:extLst>
          </p:cNvPr>
          <p:cNvPicPr/>
          <p:nvPr/>
        </p:nvPicPr>
        <p:blipFill>
          <a:blip r:embed="rId3"/>
          <a:stretch>
            <a:fillRect/>
          </a:stretch>
        </p:blipFill>
        <p:spPr>
          <a:xfrm>
            <a:off x="4102310" y="1404007"/>
            <a:ext cx="7259957" cy="4267576"/>
          </a:xfrm>
          <a:prstGeom prst="rect">
            <a:avLst/>
          </a:prstGeom>
        </p:spPr>
      </p:pic>
      <p:sp>
        <p:nvSpPr>
          <p:cNvPr id="3" name="文本框 2">
            <a:extLst>
              <a:ext uri="{FF2B5EF4-FFF2-40B4-BE49-F238E27FC236}">
                <a16:creationId xmlns:a16="http://schemas.microsoft.com/office/drawing/2014/main" id="{BFE48EDD-3A90-4C34-B14B-32A7AA3199F2}"/>
              </a:ext>
            </a:extLst>
          </p:cNvPr>
          <p:cNvSpPr txBox="1"/>
          <p:nvPr/>
        </p:nvSpPr>
        <p:spPr>
          <a:xfrm>
            <a:off x="6716625" y="5671583"/>
            <a:ext cx="2031325" cy="461665"/>
          </a:xfrm>
          <a:prstGeom prst="rect">
            <a:avLst/>
          </a:prstGeom>
          <a:noFill/>
        </p:spPr>
        <p:txBody>
          <a:bodyPr wrap="none" rtlCol="0">
            <a:spAutoFit/>
          </a:bodyPr>
          <a:lstStyle/>
          <a:p>
            <a:r>
              <a:rPr lang="zh-CN" altLang="en-US" sz="2400" dirty="0"/>
              <a:t>有没有缺陷？</a:t>
            </a:r>
          </a:p>
        </p:txBody>
      </p:sp>
    </p:spTree>
    <p:extLst>
      <p:ext uri="{BB962C8B-B14F-4D97-AF65-F5344CB8AC3E}">
        <p14:creationId xmlns:p14="http://schemas.microsoft.com/office/powerpoint/2010/main" val="4292204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239E9AC-50B8-454D-AFF3-DFD67B0A6A09}"/>
              </a:ext>
            </a:extLst>
          </p:cNvPr>
          <p:cNvSpPr/>
          <p:nvPr/>
        </p:nvSpPr>
        <p:spPr>
          <a:xfrm>
            <a:off x="695154" y="135985"/>
            <a:ext cx="2236510" cy="584775"/>
          </a:xfrm>
          <a:prstGeom prst="rect">
            <a:avLst/>
          </a:prstGeom>
        </p:spPr>
        <p:txBody>
          <a:bodyPr wrap="none">
            <a:spAutoFit/>
          </a:bodyPr>
          <a:lstStyle/>
          <a:p>
            <a:r>
              <a:rPr lang="zh-CN" altLang="en-US" sz="3200" b="1" dirty="0">
                <a:solidFill>
                  <a:srgbClr val="7E0C6E"/>
                </a:solidFill>
                <a:latin typeface="+mn-ea"/>
              </a:rPr>
              <a:t>优秀版本？</a:t>
            </a:r>
          </a:p>
        </p:txBody>
      </p:sp>
      <p:sp>
        <p:nvSpPr>
          <p:cNvPr id="10" name="矩形 9">
            <a:extLst>
              <a:ext uri="{FF2B5EF4-FFF2-40B4-BE49-F238E27FC236}">
                <a16:creationId xmlns:a16="http://schemas.microsoft.com/office/drawing/2014/main" id="{82358B9C-E937-432F-81CA-5D8220FD8989}"/>
              </a:ext>
            </a:extLst>
          </p:cNvPr>
          <p:cNvSpPr/>
          <p:nvPr/>
        </p:nvSpPr>
        <p:spPr>
          <a:xfrm>
            <a:off x="432687" y="1202795"/>
            <a:ext cx="10768714" cy="2446182"/>
          </a:xfrm>
          <a:prstGeom prst="rect">
            <a:avLst/>
          </a:prstGeom>
        </p:spPr>
        <p:txBody>
          <a:bodyPr wrap="square">
            <a:spAutoFit/>
          </a:bodyPr>
          <a:lstStyle/>
          <a:p>
            <a:pPr algn="just">
              <a:lnSpc>
                <a:spcPct val="130000"/>
              </a:lnSpc>
            </a:pPr>
            <a:r>
              <a:rPr lang="zh-CN" altLang="en-US" sz="2400" spc="100" dirty="0">
                <a:latin typeface="+mn-ea"/>
              </a:rPr>
              <a:t>针对刚才的不足做出调整：</a:t>
            </a:r>
            <a:endParaRPr lang="en-US" altLang="zh-CN" sz="2400" spc="100" dirty="0">
              <a:latin typeface="+mn-ea"/>
            </a:endParaRPr>
          </a:p>
          <a:p>
            <a:pPr algn="just">
              <a:lnSpc>
                <a:spcPct val="130000"/>
              </a:lnSpc>
            </a:pPr>
            <a:endParaRPr lang="en-US" altLang="zh-CN" sz="2400" spc="100" dirty="0">
              <a:latin typeface="+mn-ea"/>
            </a:endParaRPr>
          </a:p>
          <a:p>
            <a:pPr algn="just">
              <a:lnSpc>
                <a:spcPct val="130000"/>
              </a:lnSpc>
            </a:pPr>
            <a:r>
              <a:rPr lang="zh-CN" altLang="en-US" sz="2400" spc="100" dirty="0">
                <a:latin typeface="+mn-ea"/>
              </a:rPr>
              <a:t>● 添加</a:t>
            </a:r>
            <a:r>
              <a:rPr lang="en-US" altLang="zh-CN" sz="2400" spc="100" dirty="0">
                <a:latin typeface="+mn-ea"/>
              </a:rPr>
              <a:t>MUX</a:t>
            </a:r>
          </a:p>
          <a:p>
            <a:pPr algn="just">
              <a:lnSpc>
                <a:spcPct val="130000"/>
              </a:lnSpc>
            </a:pPr>
            <a:r>
              <a:rPr lang="en-US" altLang="zh-CN" sz="2400" spc="100" dirty="0">
                <a:latin typeface="+mn-ea"/>
              </a:rPr>
              <a:t> </a:t>
            </a:r>
          </a:p>
          <a:p>
            <a:pPr algn="just">
              <a:lnSpc>
                <a:spcPct val="130000"/>
              </a:lnSpc>
            </a:pPr>
            <a:r>
              <a:rPr lang="zh-CN" altLang="en-US" sz="2400" spc="100" dirty="0">
                <a:latin typeface="+mn-ea"/>
              </a:rPr>
              <a:t>● 添加控制单元</a:t>
            </a:r>
            <a:endParaRPr lang="en-US" altLang="zh-CN" sz="2400" spc="100" dirty="0">
              <a:latin typeface="+mn-ea"/>
            </a:endParaRPr>
          </a:p>
        </p:txBody>
      </p:sp>
      <p:pic>
        <p:nvPicPr>
          <p:cNvPr id="6" name="图片 5">
            <a:extLst>
              <a:ext uri="{FF2B5EF4-FFF2-40B4-BE49-F238E27FC236}">
                <a16:creationId xmlns:a16="http://schemas.microsoft.com/office/drawing/2014/main" id="{B097E978-7FDD-4E88-8884-6858559A600F}"/>
              </a:ext>
            </a:extLst>
          </p:cNvPr>
          <p:cNvPicPr/>
          <p:nvPr/>
        </p:nvPicPr>
        <p:blipFill>
          <a:blip r:embed="rId3"/>
          <a:stretch>
            <a:fillRect/>
          </a:stretch>
        </p:blipFill>
        <p:spPr>
          <a:xfrm>
            <a:off x="4999778" y="1202795"/>
            <a:ext cx="6379421" cy="4468788"/>
          </a:xfrm>
          <a:prstGeom prst="rect">
            <a:avLst/>
          </a:prstGeom>
        </p:spPr>
      </p:pic>
    </p:spTree>
    <p:extLst>
      <p:ext uri="{BB962C8B-B14F-4D97-AF65-F5344CB8AC3E}">
        <p14:creationId xmlns:p14="http://schemas.microsoft.com/office/powerpoint/2010/main" val="127366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005403" cy="584775"/>
          </a:xfrm>
          <a:prstGeom prst="rect">
            <a:avLst/>
          </a:prstGeom>
        </p:spPr>
        <p:txBody>
          <a:bodyPr wrap="none">
            <a:spAutoFit/>
          </a:bodyPr>
          <a:lstStyle/>
          <a:p>
            <a:r>
              <a:rPr lang="zh-CN" altLang="en-US" sz="3200" b="1" dirty="0">
                <a:solidFill>
                  <a:srgbClr val="7E0C6E"/>
                </a:solidFill>
                <a:latin typeface="+mn-ea"/>
              </a:rPr>
              <a:t>习题</a:t>
            </a:r>
            <a:endParaRPr lang="en-US" altLang="zh-CN" sz="3200" b="1" dirty="0">
              <a:solidFill>
                <a:srgbClr val="7E0C6E"/>
              </a:solidFill>
              <a:latin typeface="+mn-ea"/>
            </a:endParaRPr>
          </a:p>
        </p:txBody>
      </p:sp>
      <p:sp>
        <p:nvSpPr>
          <p:cNvPr id="15" name="矩形 14">
            <a:extLst>
              <a:ext uri="{FF2B5EF4-FFF2-40B4-BE49-F238E27FC236}">
                <a16:creationId xmlns:a16="http://schemas.microsoft.com/office/drawing/2014/main" id="{EE7F946C-F17E-4D98-AEA2-14D1C04CA9FC}"/>
              </a:ext>
            </a:extLst>
          </p:cNvPr>
          <p:cNvSpPr/>
          <p:nvPr/>
        </p:nvSpPr>
        <p:spPr>
          <a:xfrm>
            <a:off x="695154" y="1340546"/>
            <a:ext cx="8713258" cy="597921"/>
          </a:xfrm>
          <a:prstGeom prst="rect">
            <a:avLst/>
          </a:prstGeom>
        </p:spPr>
        <p:txBody>
          <a:bodyPr wrap="square">
            <a:spAutoFit/>
          </a:bodyPr>
          <a:lstStyle/>
          <a:p>
            <a:pPr algn="just">
              <a:lnSpc>
                <a:spcPct val="130000"/>
              </a:lnSpc>
            </a:pPr>
            <a:r>
              <a:rPr lang="zh-CN" altLang="en-US" sz="2800" spc="100" dirty="0">
                <a:latin typeface="+mn-ea"/>
              </a:rPr>
              <a:t>（一）为什么要在第一版的概念图中添加三个</a:t>
            </a:r>
            <a:r>
              <a:rPr lang="en-US" altLang="zh-CN" sz="2800" spc="100" dirty="0">
                <a:latin typeface="+mn-ea"/>
              </a:rPr>
              <a:t>MUX</a:t>
            </a:r>
            <a:r>
              <a:rPr lang="zh-CN" altLang="en-US" sz="2800" spc="100" dirty="0">
                <a:latin typeface="+mn-ea"/>
              </a:rPr>
              <a:t>？</a:t>
            </a:r>
            <a:endParaRPr lang="en-US" altLang="zh-CN" sz="2400" spc="100" dirty="0">
              <a:latin typeface="+mn-ea"/>
            </a:endParaRPr>
          </a:p>
        </p:txBody>
      </p:sp>
      <p:pic>
        <p:nvPicPr>
          <p:cNvPr id="6" name="图片 5">
            <a:extLst>
              <a:ext uri="{FF2B5EF4-FFF2-40B4-BE49-F238E27FC236}">
                <a16:creationId xmlns:a16="http://schemas.microsoft.com/office/drawing/2014/main" id="{FE02B4D4-5F37-4D3E-865B-247588E97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86" y="2054469"/>
            <a:ext cx="11479227" cy="4086795"/>
          </a:xfrm>
          <a:prstGeom prst="rect">
            <a:avLst/>
          </a:prstGeom>
        </p:spPr>
      </p:pic>
    </p:spTree>
    <p:extLst>
      <p:ext uri="{BB962C8B-B14F-4D97-AF65-F5344CB8AC3E}">
        <p14:creationId xmlns:p14="http://schemas.microsoft.com/office/powerpoint/2010/main" val="3172130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005403" cy="584775"/>
          </a:xfrm>
          <a:prstGeom prst="rect">
            <a:avLst/>
          </a:prstGeom>
        </p:spPr>
        <p:txBody>
          <a:bodyPr wrap="none">
            <a:spAutoFit/>
          </a:bodyPr>
          <a:lstStyle/>
          <a:p>
            <a:r>
              <a:rPr lang="zh-CN" altLang="en-US" sz="3200" b="1" dirty="0">
                <a:solidFill>
                  <a:srgbClr val="7E0C6E"/>
                </a:solidFill>
                <a:latin typeface="+mn-ea"/>
              </a:rPr>
              <a:t>答案</a:t>
            </a:r>
            <a:endParaRPr lang="en-US" altLang="zh-CN" sz="3200" b="1" dirty="0">
              <a:solidFill>
                <a:srgbClr val="7E0C6E"/>
              </a:solidFill>
              <a:latin typeface="+mn-ea"/>
            </a:endParaRPr>
          </a:p>
        </p:txBody>
      </p:sp>
      <p:sp>
        <p:nvSpPr>
          <p:cNvPr id="15" name="矩形 14">
            <a:extLst>
              <a:ext uri="{FF2B5EF4-FFF2-40B4-BE49-F238E27FC236}">
                <a16:creationId xmlns:a16="http://schemas.microsoft.com/office/drawing/2014/main" id="{EE7F946C-F17E-4D98-AEA2-14D1C04CA9FC}"/>
              </a:ext>
            </a:extLst>
          </p:cNvPr>
          <p:cNvSpPr/>
          <p:nvPr/>
        </p:nvSpPr>
        <p:spPr>
          <a:xfrm>
            <a:off x="677777" y="1169503"/>
            <a:ext cx="10836446" cy="4518994"/>
          </a:xfrm>
          <a:prstGeom prst="rect">
            <a:avLst/>
          </a:prstGeom>
        </p:spPr>
        <p:txBody>
          <a:bodyPr wrap="square">
            <a:spAutoFit/>
          </a:bodyPr>
          <a:lstStyle/>
          <a:p>
            <a:pPr algn="just">
              <a:lnSpc>
                <a:spcPct val="130000"/>
              </a:lnSpc>
            </a:pPr>
            <a:r>
              <a:rPr lang="zh-CN" altLang="en-US" sz="2800" spc="100" dirty="0">
                <a:latin typeface="+mn-ea"/>
              </a:rPr>
              <a:t>三个</a:t>
            </a:r>
            <a:r>
              <a:rPr lang="en-US" altLang="zh-CN" sz="2800" spc="100" dirty="0">
                <a:latin typeface="+mn-ea"/>
              </a:rPr>
              <a:t>MUX</a:t>
            </a:r>
            <a:r>
              <a:rPr lang="zh-CN" altLang="en-US" sz="2800" spc="100" dirty="0">
                <a:latin typeface="+mn-ea"/>
              </a:rPr>
              <a:t>是为了处理多个同时输入的数据。如果将两个不同的数据简单输入到一起，显然是不行的，我们需要使用数据选择器把这些互相冲突的输入来根据要执行的指令选择出来，以达到让指令正常执行的效果，这也是添加控制单元的一部分作用。三个必备的</a:t>
            </a:r>
            <a:r>
              <a:rPr lang="en-US" altLang="zh-CN" sz="2800" spc="100" dirty="0">
                <a:latin typeface="+mn-ea"/>
              </a:rPr>
              <a:t>MUX</a:t>
            </a:r>
            <a:r>
              <a:rPr lang="zh-CN" altLang="en-US" sz="2800" spc="100" dirty="0">
                <a:latin typeface="+mn-ea"/>
              </a:rPr>
              <a:t>，位于寄存器堆和</a:t>
            </a:r>
            <a:r>
              <a:rPr lang="en-US" altLang="zh-CN" sz="2800" spc="100" dirty="0">
                <a:latin typeface="+mn-ea"/>
              </a:rPr>
              <a:t>ALU</a:t>
            </a:r>
            <a:r>
              <a:rPr lang="zh-CN" altLang="en-US" sz="2800" spc="100" dirty="0">
                <a:latin typeface="+mn-ea"/>
              </a:rPr>
              <a:t>间的</a:t>
            </a:r>
            <a:r>
              <a:rPr lang="en-US" altLang="zh-CN" sz="2800" spc="100" dirty="0">
                <a:latin typeface="+mn-ea"/>
              </a:rPr>
              <a:t>MUX</a:t>
            </a:r>
            <a:r>
              <a:rPr lang="zh-CN" altLang="en-US" sz="2800" spc="100" dirty="0">
                <a:latin typeface="+mn-ea"/>
              </a:rPr>
              <a:t>用于决定</a:t>
            </a:r>
            <a:r>
              <a:rPr lang="en-US" altLang="zh-CN" sz="2800" spc="100" dirty="0">
                <a:latin typeface="+mn-ea"/>
              </a:rPr>
              <a:t>ALU</a:t>
            </a:r>
            <a:r>
              <a:rPr lang="zh-CN" altLang="en-US" sz="2800" spc="100" dirty="0">
                <a:latin typeface="+mn-ea"/>
              </a:rPr>
              <a:t>的第二个输入是来自寄存器堆还是指令偏移量，输出到寄存器堆的</a:t>
            </a:r>
            <a:r>
              <a:rPr lang="en-US" altLang="zh-CN" sz="2800" spc="100" dirty="0">
                <a:latin typeface="+mn-ea"/>
              </a:rPr>
              <a:t>MUX</a:t>
            </a:r>
            <a:r>
              <a:rPr lang="zh-CN" altLang="en-US" sz="2800" spc="100" dirty="0">
                <a:latin typeface="+mn-ea"/>
              </a:rPr>
              <a:t>用于决定将被写入的数据是</a:t>
            </a:r>
            <a:r>
              <a:rPr lang="en-US" altLang="zh-CN" sz="2800" spc="100" dirty="0">
                <a:latin typeface="+mn-ea"/>
              </a:rPr>
              <a:t>ALU</a:t>
            </a:r>
            <a:r>
              <a:rPr lang="zh-CN" altLang="en-US" sz="2800" spc="100" dirty="0">
                <a:latin typeface="+mn-ea"/>
              </a:rPr>
              <a:t>的输出还是数据存储器的输出，输出到</a:t>
            </a:r>
            <a:r>
              <a:rPr lang="en-US" altLang="zh-CN" sz="2800" spc="100" dirty="0">
                <a:latin typeface="+mn-ea"/>
              </a:rPr>
              <a:t>PC</a:t>
            </a:r>
            <a:r>
              <a:rPr lang="zh-CN" altLang="en-US" sz="2800" spc="100" dirty="0">
                <a:latin typeface="+mn-ea"/>
              </a:rPr>
              <a:t>的</a:t>
            </a:r>
            <a:r>
              <a:rPr lang="en-US" altLang="zh-CN" sz="2800" spc="100" dirty="0">
                <a:latin typeface="+mn-ea"/>
              </a:rPr>
              <a:t>MUX</a:t>
            </a:r>
            <a:r>
              <a:rPr lang="zh-CN" altLang="en-US" sz="2800" spc="100" dirty="0">
                <a:latin typeface="+mn-ea"/>
              </a:rPr>
              <a:t>决定是否进行分支跳转。</a:t>
            </a:r>
            <a:endParaRPr lang="en-US" altLang="zh-CN" sz="2400" spc="100" dirty="0">
              <a:latin typeface="+mn-ea"/>
            </a:endParaRPr>
          </a:p>
        </p:txBody>
      </p:sp>
    </p:spTree>
    <p:extLst>
      <p:ext uri="{BB962C8B-B14F-4D97-AF65-F5344CB8AC3E}">
        <p14:creationId xmlns:p14="http://schemas.microsoft.com/office/powerpoint/2010/main" val="1626425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87DD850-F20D-431E-BA84-FA9EB10EA920}"/>
              </a:ext>
            </a:extLst>
          </p:cNvPr>
          <p:cNvPicPr>
            <a:picLocks noChangeAspect="1"/>
          </p:cNvPicPr>
          <p:nvPr/>
        </p:nvPicPr>
        <p:blipFill rotWithShape="1">
          <a:blip r:embed="rId3"/>
          <a:srcRect l="33745"/>
          <a:stretch/>
        </p:blipFill>
        <p:spPr>
          <a:xfrm>
            <a:off x="0" y="0"/>
            <a:ext cx="3408832" cy="6858000"/>
          </a:xfrm>
          <a:prstGeom prst="rect">
            <a:avLst/>
          </a:prstGeom>
        </p:spPr>
      </p:pic>
      <p:sp>
        <p:nvSpPr>
          <p:cNvPr id="13" name="平行四边形 12">
            <a:extLst>
              <a:ext uri="{FF2B5EF4-FFF2-40B4-BE49-F238E27FC236}">
                <a16:creationId xmlns:a16="http://schemas.microsoft.com/office/drawing/2014/main" id="{E5C6DB8B-EA2F-4FEE-80E7-8C3D816CA5A8}"/>
              </a:ext>
            </a:extLst>
          </p:cNvPr>
          <p:cNvSpPr/>
          <p:nvPr/>
        </p:nvSpPr>
        <p:spPr>
          <a:xfrm>
            <a:off x="279961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a:extLst>
              <a:ext uri="{FF2B5EF4-FFF2-40B4-BE49-F238E27FC236}">
                <a16:creationId xmlns:a16="http://schemas.microsoft.com/office/drawing/2014/main" id="{E922A78E-E6DA-43F1-958C-F193A1FFD01A}"/>
              </a:ext>
            </a:extLst>
          </p:cNvPr>
          <p:cNvSpPr/>
          <p:nvPr/>
        </p:nvSpPr>
        <p:spPr>
          <a:xfrm>
            <a:off x="167058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占位符 3">
            <a:extLst>
              <a:ext uri="{FF2B5EF4-FFF2-40B4-BE49-F238E27FC236}">
                <a16:creationId xmlns:a16="http://schemas.microsoft.com/office/drawing/2014/main" id="{53AB6783-8021-4960-BE85-017F9950B3D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4992" r="24992"/>
          <a:stretch>
            <a:fillRect/>
          </a:stretch>
        </p:blipFill>
        <p:spPr/>
      </p:pic>
      <p:sp>
        <p:nvSpPr>
          <p:cNvPr id="9" name="平行四边形 8">
            <a:extLst>
              <a:ext uri="{FF2B5EF4-FFF2-40B4-BE49-F238E27FC236}">
                <a16:creationId xmlns:a16="http://schemas.microsoft.com/office/drawing/2014/main" id="{1DB3A94B-ABEA-4166-BDBA-6EE5281F9618}"/>
              </a:ext>
            </a:extLst>
          </p:cNvPr>
          <p:cNvSpPr/>
          <p:nvPr/>
        </p:nvSpPr>
        <p:spPr>
          <a:xfrm>
            <a:off x="541550" y="0"/>
            <a:ext cx="5145510" cy="6858000"/>
          </a:xfrm>
          <a:prstGeom prst="parallelogram">
            <a:avLst>
              <a:gd name="adj" fmla="val 33076"/>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20B6B3C5-28B3-49C3-AA00-984421BBAD0B}"/>
              </a:ext>
            </a:extLst>
          </p:cNvPr>
          <p:cNvSpPr/>
          <p:nvPr/>
        </p:nvSpPr>
        <p:spPr>
          <a:xfrm>
            <a:off x="6871802" y="3673162"/>
            <a:ext cx="5546832" cy="923330"/>
          </a:xfrm>
          <a:prstGeom prst="rect">
            <a:avLst/>
          </a:prstGeom>
        </p:spPr>
        <p:txBody>
          <a:bodyPr wrap="square">
            <a:spAutoFit/>
          </a:bodyPr>
          <a:lstStyle/>
          <a:p>
            <a:pPr algn="ctr"/>
            <a:r>
              <a:rPr lang="zh-CN" altLang="en-US" sz="5400" b="1" dirty="0">
                <a:solidFill>
                  <a:srgbClr val="7E0C6E"/>
                </a:solidFill>
                <a:effectLst>
                  <a:outerShdw blurRad="50800" dist="38100" dir="2700000" algn="tl" rotWithShape="0">
                    <a:prstClr val="black">
                      <a:alpha val="40000"/>
                    </a:prstClr>
                  </a:outerShdw>
                </a:effectLst>
                <a:latin typeface="+mj-ea"/>
                <a:ea typeface="+mj-ea"/>
              </a:rPr>
              <a:t>建立数据通路</a:t>
            </a:r>
          </a:p>
        </p:txBody>
      </p:sp>
      <p:sp>
        <p:nvSpPr>
          <p:cNvPr id="16" name="矩形 15">
            <a:extLst>
              <a:ext uri="{FF2B5EF4-FFF2-40B4-BE49-F238E27FC236}">
                <a16:creationId xmlns:a16="http://schemas.microsoft.com/office/drawing/2014/main" id="{606AF47E-4551-4E31-846E-076521C58770}"/>
              </a:ext>
            </a:extLst>
          </p:cNvPr>
          <p:cNvSpPr/>
          <p:nvPr/>
        </p:nvSpPr>
        <p:spPr>
          <a:xfrm>
            <a:off x="8643983" y="2061935"/>
            <a:ext cx="2002471" cy="1862048"/>
          </a:xfrm>
          <a:prstGeom prst="rect">
            <a:avLst/>
          </a:prstGeom>
          <a:noFill/>
        </p:spPr>
        <p:txBody>
          <a:bodyPr wrap="none">
            <a:spAutoFit/>
          </a:bodyPr>
          <a:lstStyle/>
          <a:p>
            <a:r>
              <a:rPr lang="en-US" altLang="zh-CN"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04</a:t>
            </a:r>
            <a:endParaRPr lang="zh-CN" altLang="en-US"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2277583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87DD850-F20D-431E-BA84-FA9EB10EA920}"/>
              </a:ext>
            </a:extLst>
          </p:cNvPr>
          <p:cNvPicPr>
            <a:picLocks noChangeAspect="1"/>
          </p:cNvPicPr>
          <p:nvPr/>
        </p:nvPicPr>
        <p:blipFill rotWithShape="1">
          <a:blip r:embed="rId3"/>
          <a:srcRect l="33745"/>
          <a:stretch/>
        </p:blipFill>
        <p:spPr>
          <a:xfrm>
            <a:off x="0" y="0"/>
            <a:ext cx="3408832" cy="6858000"/>
          </a:xfrm>
          <a:prstGeom prst="rect">
            <a:avLst/>
          </a:prstGeom>
        </p:spPr>
      </p:pic>
      <p:sp>
        <p:nvSpPr>
          <p:cNvPr id="13" name="平行四边形 12">
            <a:extLst>
              <a:ext uri="{FF2B5EF4-FFF2-40B4-BE49-F238E27FC236}">
                <a16:creationId xmlns:a16="http://schemas.microsoft.com/office/drawing/2014/main" id="{E5C6DB8B-EA2F-4FEE-80E7-8C3D816CA5A8}"/>
              </a:ext>
            </a:extLst>
          </p:cNvPr>
          <p:cNvSpPr/>
          <p:nvPr/>
        </p:nvSpPr>
        <p:spPr>
          <a:xfrm>
            <a:off x="279961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a:extLst>
              <a:ext uri="{FF2B5EF4-FFF2-40B4-BE49-F238E27FC236}">
                <a16:creationId xmlns:a16="http://schemas.microsoft.com/office/drawing/2014/main" id="{E922A78E-E6DA-43F1-958C-F193A1FFD01A}"/>
              </a:ext>
            </a:extLst>
          </p:cNvPr>
          <p:cNvSpPr/>
          <p:nvPr/>
        </p:nvSpPr>
        <p:spPr>
          <a:xfrm>
            <a:off x="167058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20B6B3C5-28B3-49C3-AA00-984421BBAD0B}"/>
              </a:ext>
            </a:extLst>
          </p:cNvPr>
          <p:cNvSpPr/>
          <p:nvPr/>
        </p:nvSpPr>
        <p:spPr>
          <a:xfrm>
            <a:off x="8232986" y="3723061"/>
            <a:ext cx="2954655" cy="923330"/>
          </a:xfrm>
          <a:prstGeom prst="rect">
            <a:avLst/>
          </a:prstGeom>
        </p:spPr>
        <p:txBody>
          <a:bodyPr wrap="none">
            <a:spAutoFit/>
          </a:bodyPr>
          <a:lstStyle/>
          <a:p>
            <a:r>
              <a:rPr lang="zh-CN" altLang="en-US" sz="5400" b="1" dirty="0">
                <a:solidFill>
                  <a:srgbClr val="7E0C6E"/>
                </a:solidFill>
                <a:effectLst>
                  <a:outerShdw blurRad="50800" dist="38100" dir="2700000" algn="tl" rotWithShape="0">
                    <a:prstClr val="black">
                      <a:alpha val="40000"/>
                    </a:prstClr>
                  </a:outerShdw>
                </a:effectLst>
                <a:latin typeface="+mj-ea"/>
                <a:ea typeface="+mj-ea"/>
              </a:rPr>
              <a:t>相关资料</a:t>
            </a:r>
          </a:p>
        </p:txBody>
      </p:sp>
      <p:sp>
        <p:nvSpPr>
          <p:cNvPr id="16" name="矩形 15">
            <a:extLst>
              <a:ext uri="{FF2B5EF4-FFF2-40B4-BE49-F238E27FC236}">
                <a16:creationId xmlns:a16="http://schemas.microsoft.com/office/drawing/2014/main" id="{606AF47E-4551-4E31-846E-076521C58770}"/>
              </a:ext>
            </a:extLst>
          </p:cNvPr>
          <p:cNvSpPr/>
          <p:nvPr/>
        </p:nvSpPr>
        <p:spPr>
          <a:xfrm>
            <a:off x="8643983" y="2061935"/>
            <a:ext cx="2002471" cy="1862048"/>
          </a:xfrm>
          <a:prstGeom prst="rect">
            <a:avLst/>
          </a:prstGeom>
          <a:noFill/>
        </p:spPr>
        <p:txBody>
          <a:bodyPr wrap="none">
            <a:spAutoFit/>
          </a:bodyPr>
          <a:lstStyle/>
          <a:p>
            <a:r>
              <a:rPr lang="en-US" altLang="zh-CN"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00</a:t>
            </a:r>
            <a:endParaRPr lang="zh-CN" altLang="en-US"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p:txBody>
      </p:sp>
      <p:pic>
        <p:nvPicPr>
          <p:cNvPr id="30" name="图片占位符 29">
            <a:extLst>
              <a:ext uri="{FF2B5EF4-FFF2-40B4-BE49-F238E27FC236}">
                <a16:creationId xmlns:a16="http://schemas.microsoft.com/office/drawing/2014/main" id="{F9119BEF-E311-431F-A492-1E03D11BCA18}"/>
              </a:ext>
            </a:extLst>
          </p:cNvPr>
          <p:cNvPicPr>
            <a:picLocks noGrp="1" noChangeAspect="1"/>
          </p:cNvPicPr>
          <p:nvPr>
            <p:ph type="pic" sz="quarter" idx="10"/>
          </p:nvPr>
        </p:nvPicPr>
        <p:blipFill>
          <a:blip r:embed="rId4"/>
          <a:srcRect l="59" r="59"/>
          <a:stretch>
            <a:fillRect/>
          </a:stretch>
        </p:blipFill>
        <p:spPr>
          <a:xfrm>
            <a:off x="541338" y="0"/>
            <a:ext cx="5145087" cy="6858000"/>
          </a:xfrm>
          <a:prstGeom prst="rect">
            <a:avLst/>
          </a:prstGeom>
        </p:spPr>
      </p:pic>
    </p:spTree>
    <p:extLst>
      <p:ext uri="{BB962C8B-B14F-4D97-AF65-F5344CB8AC3E}">
        <p14:creationId xmlns:p14="http://schemas.microsoft.com/office/powerpoint/2010/main" val="605691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2646878" cy="584775"/>
          </a:xfrm>
          <a:prstGeom prst="rect">
            <a:avLst/>
          </a:prstGeom>
        </p:spPr>
        <p:txBody>
          <a:bodyPr wrap="none">
            <a:spAutoFit/>
          </a:bodyPr>
          <a:lstStyle/>
          <a:p>
            <a:r>
              <a:rPr lang="zh-CN" altLang="en-US" sz="3200" b="1" dirty="0">
                <a:solidFill>
                  <a:srgbClr val="7E0C6E"/>
                </a:solidFill>
                <a:latin typeface="+mn-ea"/>
              </a:rPr>
              <a:t>建立数据通路</a:t>
            </a:r>
            <a:endParaRPr lang="en-US" altLang="zh-CN" sz="3200" b="1" dirty="0">
              <a:solidFill>
                <a:srgbClr val="7E0C6E"/>
              </a:solidFill>
              <a:latin typeface="+mn-ea"/>
            </a:endParaRPr>
          </a:p>
        </p:txBody>
      </p:sp>
      <p:sp>
        <p:nvSpPr>
          <p:cNvPr id="15" name="矩形 14">
            <a:extLst>
              <a:ext uri="{FF2B5EF4-FFF2-40B4-BE49-F238E27FC236}">
                <a16:creationId xmlns:a16="http://schemas.microsoft.com/office/drawing/2014/main" id="{EE7F946C-F17E-4D98-AEA2-14D1C04CA9FC}"/>
              </a:ext>
            </a:extLst>
          </p:cNvPr>
          <p:cNvSpPr/>
          <p:nvPr/>
        </p:nvSpPr>
        <p:spPr>
          <a:xfrm>
            <a:off x="1739371" y="1552213"/>
            <a:ext cx="8713258" cy="3326423"/>
          </a:xfrm>
          <a:prstGeom prst="rect">
            <a:avLst/>
          </a:prstGeom>
        </p:spPr>
        <p:txBody>
          <a:bodyPr wrap="square">
            <a:spAutoFit/>
          </a:bodyPr>
          <a:lstStyle/>
          <a:p>
            <a:pPr algn="just">
              <a:lnSpc>
                <a:spcPct val="130000"/>
              </a:lnSpc>
            </a:pPr>
            <a:r>
              <a:rPr lang="zh-CN" altLang="en-US" sz="2800" spc="100" dirty="0">
                <a:latin typeface="+mn-ea"/>
              </a:rPr>
              <a:t>数据通路</a:t>
            </a:r>
            <a:r>
              <a:rPr lang="en-US" altLang="zh-CN" sz="2800" spc="100" dirty="0">
                <a:latin typeface="+mn-ea"/>
              </a:rPr>
              <a:t>:</a:t>
            </a:r>
          </a:p>
          <a:p>
            <a:pPr algn="just">
              <a:lnSpc>
                <a:spcPct val="130000"/>
              </a:lnSpc>
            </a:pPr>
            <a:r>
              <a:rPr lang="en-US" altLang="zh-CN" sz="2800" spc="100" dirty="0">
                <a:latin typeface="+mn-ea"/>
              </a:rPr>
              <a:t>	CPU</a:t>
            </a:r>
            <a:r>
              <a:rPr lang="zh-CN" altLang="en-US" sz="2800" spc="100" dirty="0">
                <a:latin typeface="+mn-ea"/>
              </a:rPr>
              <a:t>中用来操作或保存处理器中数据的单元，包括：寄存器、</a:t>
            </a:r>
            <a:r>
              <a:rPr lang="en-US" altLang="zh-CN" sz="2800" spc="100" dirty="0">
                <a:latin typeface="+mn-ea"/>
              </a:rPr>
              <a:t>ALU</a:t>
            </a:r>
            <a:r>
              <a:rPr lang="zh-CN" altLang="en-US" sz="2800" spc="100" dirty="0">
                <a:latin typeface="+mn-ea"/>
              </a:rPr>
              <a:t>、多选器、内存等。</a:t>
            </a:r>
            <a:endParaRPr lang="en-US" altLang="zh-CN" sz="2800" spc="100" dirty="0">
              <a:latin typeface="+mn-ea"/>
            </a:endParaRPr>
          </a:p>
          <a:p>
            <a:pPr algn="just">
              <a:lnSpc>
                <a:spcPct val="130000"/>
              </a:lnSpc>
            </a:pPr>
            <a:r>
              <a:rPr lang="en-US" altLang="zh-CN" sz="2800" spc="100" dirty="0">
                <a:latin typeface="+mn-ea"/>
              </a:rPr>
              <a:t>	</a:t>
            </a:r>
            <a:r>
              <a:rPr lang="zh-CN" altLang="en-US" sz="2800" spc="100" dirty="0">
                <a:latin typeface="+mn-ea"/>
              </a:rPr>
              <a:t>我们将会逐步建立</a:t>
            </a:r>
            <a:r>
              <a:rPr lang="en-US" altLang="zh-CN" sz="2800" spc="100" dirty="0">
                <a:latin typeface="+mn-ea"/>
              </a:rPr>
              <a:t>RISC-V</a:t>
            </a:r>
            <a:r>
              <a:rPr lang="zh-CN" altLang="en-US" sz="2800" spc="100" dirty="0">
                <a:latin typeface="+mn-ea"/>
              </a:rPr>
              <a:t>架构下的数据通路，改善总体的设计。</a:t>
            </a:r>
            <a:endParaRPr lang="en-US" altLang="zh-CN" sz="2800" spc="100" dirty="0">
              <a:latin typeface="+mn-ea"/>
            </a:endParaRPr>
          </a:p>
          <a:p>
            <a:pPr algn="just">
              <a:lnSpc>
                <a:spcPct val="130000"/>
              </a:lnSpc>
            </a:pPr>
            <a:r>
              <a:rPr lang="en-US" altLang="zh-CN" sz="2400" spc="100" dirty="0">
                <a:latin typeface="+mn-ea"/>
              </a:rPr>
              <a:t>	</a:t>
            </a:r>
          </a:p>
        </p:txBody>
      </p:sp>
    </p:spTree>
    <p:extLst>
      <p:ext uri="{BB962C8B-B14F-4D97-AF65-F5344CB8AC3E}">
        <p14:creationId xmlns:p14="http://schemas.microsoft.com/office/powerpoint/2010/main" val="422709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2646878" cy="584775"/>
          </a:xfrm>
          <a:prstGeom prst="rect">
            <a:avLst/>
          </a:prstGeom>
        </p:spPr>
        <p:txBody>
          <a:bodyPr wrap="none">
            <a:spAutoFit/>
          </a:bodyPr>
          <a:lstStyle/>
          <a:p>
            <a:r>
              <a:rPr lang="zh-CN" altLang="en-US" sz="3200" b="1" dirty="0">
                <a:solidFill>
                  <a:srgbClr val="7E0C6E"/>
                </a:solidFill>
                <a:latin typeface="+mn-ea"/>
              </a:rPr>
              <a:t>建立数据通路</a:t>
            </a:r>
            <a:endParaRPr lang="en-US" altLang="zh-CN" sz="3200" b="1" dirty="0">
              <a:solidFill>
                <a:srgbClr val="7E0C6E"/>
              </a:solidFill>
              <a:latin typeface="+mn-ea"/>
            </a:endParaRPr>
          </a:p>
        </p:txBody>
      </p:sp>
      <p:pic>
        <p:nvPicPr>
          <p:cNvPr id="3" name="图片 2">
            <a:extLst>
              <a:ext uri="{FF2B5EF4-FFF2-40B4-BE49-F238E27FC236}">
                <a16:creationId xmlns:a16="http://schemas.microsoft.com/office/drawing/2014/main" id="{0B923C1D-3D00-438F-9E14-7A8DBFB6A533}"/>
              </a:ext>
            </a:extLst>
          </p:cNvPr>
          <p:cNvPicPr>
            <a:picLocks noChangeAspect="1"/>
          </p:cNvPicPr>
          <p:nvPr/>
        </p:nvPicPr>
        <p:blipFill>
          <a:blip r:embed="rId3"/>
          <a:stretch>
            <a:fillRect/>
          </a:stretch>
        </p:blipFill>
        <p:spPr>
          <a:xfrm>
            <a:off x="1093139" y="851347"/>
            <a:ext cx="9301427" cy="4940060"/>
          </a:xfrm>
          <a:prstGeom prst="rect">
            <a:avLst/>
          </a:prstGeom>
        </p:spPr>
      </p:pic>
      <p:sp>
        <p:nvSpPr>
          <p:cNvPr id="4" name="文本框 3">
            <a:extLst>
              <a:ext uri="{FF2B5EF4-FFF2-40B4-BE49-F238E27FC236}">
                <a16:creationId xmlns:a16="http://schemas.microsoft.com/office/drawing/2014/main" id="{9BD499AE-7B37-42E1-9E59-00816A320EE7}"/>
              </a:ext>
            </a:extLst>
          </p:cNvPr>
          <p:cNvSpPr txBox="1"/>
          <p:nvPr/>
        </p:nvSpPr>
        <p:spPr>
          <a:xfrm>
            <a:off x="3781887" y="5921994"/>
            <a:ext cx="4421079" cy="369332"/>
          </a:xfrm>
          <a:prstGeom prst="rect">
            <a:avLst/>
          </a:prstGeom>
          <a:noFill/>
        </p:spPr>
        <p:txBody>
          <a:bodyPr wrap="square" rtlCol="0">
            <a:spAutoFit/>
          </a:bodyPr>
          <a:lstStyle/>
          <a:p>
            <a:r>
              <a:rPr lang="zh-CN" altLang="en-US" dirty="0"/>
              <a:t>一个指令存储器的简单实现</a:t>
            </a:r>
          </a:p>
        </p:txBody>
      </p:sp>
      <p:sp>
        <p:nvSpPr>
          <p:cNvPr id="6" name="文本框 5">
            <a:extLst>
              <a:ext uri="{FF2B5EF4-FFF2-40B4-BE49-F238E27FC236}">
                <a16:creationId xmlns:a16="http://schemas.microsoft.com/office/drawing/2014/main" id="{E969C253-7734-459E-8D5B-12BCBA876FB9}"/>
              </a:ext>
            </a:extLst>
          </p:cNvPr>
          <p:cNvSpPr txBox="1"/>
          <p:nvPr/>
        </p:nvSpPr>
        <p:spPr>
          <a:xfrm>
            <a:off x="8682361" y="3693111"/>
            <a:ext cx="1544715" cy="923330"/>
          </a:xfrm>
          <a:prstGeom prst="rect">
            <a:avLst/>
          </a:prstGeom>
          <a:solidFill>
            <a:srgbClr val="98C4D0"/>
          </a:solidFill>
        </p:spPr>
        <p:txBody>
          <a:bodyPr wrap="square" rtlCol="0">
            <a:spAutoFit/>
          </a:bodyPr>
          <a:lstStyle/>
          <a:p>
            <a:r>
              <a:rPr lang="zh-CN" altLang="en-US" dirty="0"/>
              <a:t>自增</a:t>
            </a:r>
            <a:r>
              <a:rPr lang="en-US" altLang="zh-CN" dirty="0"/>
              <a:t>4</a:t>
            </a:r>
            <a:r>
              <a:rPr lang="zh-CN" altLang="en-US" dirty="0"/>
              <a:t>以指向下一条指令</a:t>
            </a:r>
            <a:endParaRPr lang="en-US" altLang="zh-CN" dirty="0"/>
          </a:p>
          <a:p>
            <a:endParaRPr lang="zh-CN" altLang="en-US" dirty="0"/>
          </a:p>
        </p:txBody>
      </p:sp>
      <p:sp>
        <p:nvSpPr>
          <p:cNvPr id="7" name="文本框 6">
            <a:extLst>
              <a:ext uri="{FF2B5EF4-FFF2-40B4-BE49-F238E27FC236}">
                <a16:creationId xmlns:a16="http://schemas.microsoft.com/office/drawing/2014/main" id="{F26971A6-FA1F-41BA-ADFC-ABDE7A255CBD}"/>
              </a:ext>
            </a:extLst>
          </p:cNvPr>
          <p:cNvSpPr txBox="1"/>
          <p:nvPr/>
        </p:nvSpPr>
        <p:spPr>
          <a:xfrm>
            <a:off x="1233996" y="4341181"/>
            <a:ext cx="932155" cy="646331"/>
          </a:xfrm>
          <a:prstGeom prst="rect">
            <a:avLst/>
          </a:prstGeom>
          <a:solidFill>
            <a:srgbClr val="98C4D0"/>
          </a:solidFill>
        </p:spPr>
        <p:txBody>
          <a:bodyPr wrap="square" rtlCol="0">
            <a:spAutoFit/>
          </a:bodyPr>
          <a:lstStyle/>
          <a:p>
            <a:r>
              <a:rPr lang="en-US" altLang="zh-CN" dirty="0"/>
              <a:t>64</a:t>
            </a:r>
            <a:r>
              <a:rPr lang="zh-CN" altLang="en-US" dirty="0"/>
              <a:t>位寄存器</a:t>
            </a:r>
          </a:p>
        </p:txBody>
      </p:sp>
    </p:spTree>
    <p:extLst>
      <p:ext uri="{BB962C8B-B14F-4D97-AF65-F5344CB8AC3E}">
        <p14:creationId xmlns:p14="http://schemas.microsoft.com/office/powerpoint/2010/main" val="1360508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2844048" cy="584775"/>
          </a:xfrm>
          <a:prstGeom prst="rect">
            <a:avLst/>
          </a:prstGeom>
        </p:spPr>
        <p:txBody>
          <a:bodyPr wrap="none">
            <a:spAutoFit/>
          </a:bodyPr>
          <a:lstStyle/>
          <a:p>
            <a:r>
              <a:rPr lang="en-US" altLang="zh-CN" sz="3200" b="1" dirty="0">
                <a:solidFill>
                  <a:srgbClr val="7E0C6E"/>
                </a:solidFill>
                <a:latin typeface="+mn-ea"/>
              </a:rPr>
              <a:t>R</a:t>
            </a:r>
            <a:r>
              <a:rPr lang="zh-CN" altLang="en-US" sz="3200" b="1" dirty="0">
                <a:solidFill>
                  <a:srgbClr val="7E0C6E"/>
                </a:solidFill>
                <a:latin typeface="+mn-ea"/>
              </a:rPr>
              <a:t>型</a:t>
            </a:r>
            <a:r>
              <a:rPr lang="en-US" altLang="zh-CN" sz="3200" b="1" dirty="0">
                <a:solidFill>
                  <a:srgbClr val="7E0C6E"/>
                </a:solidFill>
                <a:latin typeface="+mn-ea"/>
              </a:rPr>
              <a:t>(</a:t>
            </a:r>
            <a:r>
              <a:rPr lang="zh-CN" altLang="en-US" sz="3200" b="1" dirty="0">
                <a:solidFill>
                  <a:srgbClr val="7E0C6E"/>
                </a:solidFill>
                <a:latin typeface="+mn-ea"/>
              </a:rPr>
              <a:t>算术</a:t>
            </a:r>
            <a:r>
              <a:rPr lang="en-US" altLang="zh-CN" sz="3200" b="1" dirty="0">
                <a:solidFill>
                  <a:srgbClr val="7E0C6E"/>
                </a:solidFill>
                <a:latin typeface="+mn-ea"/>
              </a:rPr>
              <a:t>)</a:t>
            </a:r>
            <a:r>
              <a:rPr lang="zh-CN" altLang="en-US" sz="3200" b="1" dirty="0">
                <a:solidFill>
                  <a:srgbClr val="7E0C6E"/>
                </a:solidFill>
                <a:latin typeface="+mn-ea"/>
              </a:rPr>
              <a:t>指令</a:t>
            </a:r>
            <a:endParaRPr lang="en-US" altLang="zh-CN" sz="3200" b="1" dirty="0">
              <a:solidFill>
                <a:srgbClr val="7E0C6E"/>
              </a:solidFill>
              <a:latin typeface="+mn-ea"/>
            </a:endParaRPr>
          </a:p>
        </p:txBody>
      </p:sp>
      <p:pic>
        <p:nvPicPr>
          <p:cNvPr id="5" name="图片 4">
            <a:extLst>
              <a:ext uri="{FF2B5EF4-FFF2-40B4-BE49-F238E27FC236}">
                <a16:creationId xmlns:a16="http://schemas.microsoft.com/office/drawing/2014/main" id="{1AA349B5-BDC8-40EE-9698-2EF7395514C6}"/>
              </a:ext>
            </a:extLst>
          </p:cNvPr>
          <p:cNvPicPr>
            <a:picLocks noChangeAspect="1"/>
          </p:cNvPicPr>
          <p:nvPr/>
        </p:nvPicPr>
        <p:blipFill>
          <a:blip r:embed="rId3"/>
          <a:stretch>
            <a:fillRect/>
          </a:stretch>
        </p:blipFill>
        <p:spPr>
          <a:xfrm>
            <a:off x="1556640" y="2199201"/>
            <a:ext cx="8421772" cy="3888154"/>
          </a:xfrm>
          <a:prstGeom prst="rect">
            <a:avLst/>
          </a:prstGeom>
        </p:spPr>
      </p:pic>
      <p:sp>
        <p:nvSpPr>
          <p:cNvPr id="6" name="文本框 5">
            <a:extLst>
              <a:ext uri="{FF2B5EF4-FFF2-40B4-BE49-F238E27FC236}">
                <a16:creationId xmlns:a16="http://schemas.microsoft.com/office/drawing/2014/main" id="{A477817D-2613-42A0-94A5-AF170EAACF17}"/>
              </a:ext>
            </a:extLst>
          </p:cNvPr>
          <p:cNvSpPr txBox="1"/>
          <p:nvPr/>
        </p:nvSpPr>
        <p:spPr>
          <a:xfrm>
            <a:off x="1649071" y="5446127"/>
            <a:ext cx="1651247" cy="369332"/>
          </a:xfrm>
          <a:prstGeom prst="rect">
            <a:avLst/>
          </a:prstGeom>
          <a:solidFill>
            <a:schemeClr val="bg1"/>
          </a:solidFill>
        </p:spPr>
        <p:txBody>
          <a:bodyPr wrap="square" rtlCol="0">
            <a:spAutoFit/>
          </a:bodyPr>
          <a:lstStyle/>
          <a:p>
            <a:r>
              <a:rPr lang="en-US" altLang="zh-CN" dirty="0"/>
              <a:t>a)</a:t>
            </a:r>
            <a:r>
              <a:rPr lang="zh-CN" altLang="en-US" dirty="0"/>
              <a:t>寄存器堆</a:t>
            </a:r>
          </a:p>
        </p:txBody>
      </p:sp>
      <p:sp>
        <p:nvSpPr>
          <p:cNvPr id="9" name="文本框 8">
            <a:extLst>
              <a:ext uri="{FF2B5EF4-FFF2-40B4-BE49-F238E27FC236}">
                <a16:creationId xmlns:a16="http://schemas.microsoft.com/office/drawing/2014/main" id="{90545604-41F6-4A35-94D6-67505537E9F2}"/>
              </a:ext>
            </a:extLst>
          </p:cNvPr>
          <p:cNvSpPr txBox="1"/>
          <p:nvPr/>
        </p:nvSpPr>
        <p:spPr>
          <a:xfrm>
            <a:off x="7240437" y="5446635"/>
            <a:ext cx="1651247" cy="369332"/>
          </a:xfrm>
          <a:prstGeom prst="rect">
            <a:avLst/>
          </a:prstGeom>
          <a:solidFill>
            <a:schemeClr val="bg1"/>
          </a:solidFill>
        </p:spPr>
        <p:txBody>
          <a:bodyPr wrap="square" rtlCol="0">
            <a:spAutoFit/>
          </a:bodyPr>
          <a:lstStyle/>
          <a:p>
            <a:r>
              <a:rPr lang="en-US" altLang="zh-CN" dirty="0"/>
              <a:t>b)ALU</a:t>
            </a:r>
            <a:endParaRPr lang="zh-CN" altLang="en-US" dirty="0"/>
          </a:p>
        </p:txBody>
      </p:sp>
      <p:sp>
        <p:nvSpPr>
          <p:cNvPr id="7" name="文本框 6">
            <a:extLst>
              <a:ext uri="{FF2B5EF4-FFF2-40B4-BE49-F238E27FC236}">
                <a16:creationId xmlns:a16="http://schemas.microsoft.com/office/drawing/2014/main" id="{C92CEC4E-1450-45E7-9C5E-61E35748D959}"/>
              </a:ext>
            </a:extLst>
          </p:cNvPr>
          <p:cNvSpPr txBox="1"/>
          <p:nvPr/>
        </p:nvSpPr>
        <p:spPr>
          <a:xfrm>
            <a:off x="1423476" y="1094042"/>
            <a:ext cx="7729402" cy="1200329"/>
          </a:xfrm>
          <a:prstGeom prst="rect">
            <a:avLst/>
          </a:prstGeom>
          <a:noFill/>
        </p:spPr>
        <p:txBody>
          <a:bodyPr wrap="square" rtlCol="0">
            <a:spAutoFit/>
          </a:bodyPr>
          <a:lstStyle/>
          <a:p>
            <a:r>
              <a:rPr lang="en-US" altLang="zh-CN" sz="2400" spc="100" dirty="0">
                <a:latin typeface="+mn-ea"/>
              </a:rPr>
              <a:t>·</a:t>
            </a:r>
            <a:r>
              <a:rPr lang="zh-CN" altLang="en-US" sz="2400" spc="100" dirty="0">
                <a:latin typeface="+mn-ea"/>
              </a:rPr>
              <a:t>从寄存器读取两个操作数</a:t>
            </a:r>
            <a:endParaRPr lang="en-US" altLang="zh-CN" sz="2400" spc="100" dirty="0">
              <a:latin typeface="+mn-ea"/>
            </a:endParaRPr>
          </a:p>
          <a:p>
            <a:r>
              <a:rPr lang="en-US" altLang="zh-CN" sz="2400" spc="100" dirty="0">
                <a:latin typeface="+mn-ea"/>
              </a:rPr>
              <a:t>·</a:t>
            </a:r>
            <a:r>
              <a:rPr lang="zh-CN" altLang="en-US" sz="2400" spc="100" dirty="0">
                <a:latin typeface="+mn-ea"/>
              </a:rPr>
              <a:t>进行算数</a:t>
            </a:r>
            <a:r>
              <a:rPr lang="en-US" altLang="zh-CN" sz="2400" spc="100" dirty="0">
                <a:latin typeface="+mn-ea"/>
              </a:rPr>
              <a:t>/</a:t>
            </a:r>
            <a:r>
              <a:rPr lang="zh-CN" altLang="en-US" sz="2400" spc="100" dirty="0">
                <a:latin typeface="+mn-ea"/>
              </a:rPr>
              <a:t>逻辑运算</a:t>
            </a:r>
            <a:endParaRPr lang="en-US" altLang="zh-CN" sz="2400" spc="100" dirty="0">
              <a:latin typeface="+mn-ea"/>
            </a:endParaRPr>
          </a:p>
          <a:p>
            <a:r>
              <a:rPr lang="en-US" altLang="zh-CN" sz="2400" spc="100" dirty="0">
                <a:latin typeface="+mn-ea"/>
              </a:rPr>
              <a:t>·</a:t>
            </a:r>
            <a:r>
              <a:rPr lang="zh-CN" altLang="en-US" sz="2400" spc="100" dirty="0">
                <a:latin typeface="+mn-ea"/>
              </a:rPr>
              <a:t>将结果写回寄存器</a:t>
            </a:r>
            <a:endParaRPr lang="en-US" altLang="zh-CN" sz="2400" spc="100" dirty="0">
              <a:latin typeface="+mn-ea"/>
            </a:endParaRPr>
          </a:p>
        </p:txBody>
      </p:sp>
    </p:spTree>
    <p:extLst>
      <p:ext uri="{BB962C8B-B14F-4D97-AF65-F5344CB8AC3E}">
        <p14:creationId xmlns:p14="http://schemas.microsoft.com/office/powerpoint/2010/main" val="1882822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2020105" cy="584775"/>
          </a:xfrm>
          <a:prstGeom prst="rect">
            <a:avLst/>
          </a:prstGeom>
        </p:spPr>
        <p:txBody>
          <a:bodyPr wrap="none">
            <a:spAutoFit/>
          </a:bodyPr>
          <a:lstStyle/>
          <a:p>
            <a:r>
              <a:rPr lang="zh-CN" altLang="en-US" sz="3200" b="1" dirty="0">
                <a:solidFill>
                  <a:srgbClr val="7E0C6E"/>
                </a:solidFill>
                <a:latin typeface="+mn-ea"/>
              </a:rPr>
              <a:t>存</a:t>
            </a:r>
            <a:r>
              <a:rPr lang="en-US" altLang="zh-CN" sz="3200" b="1" dirty="0">
                <a:solidFill>
                  <a:srgbClr val="7E0C6E"/>
                </a:solidFill>
                <a:latin typeface="+mn-ea"/>
              </a:rPr>
              <a:t>/</a:t>
            </a:r>
            <a:r>
              <a:rPr lang="zh-CN" altLang="en-US" sz="3200" b="1" dirty="0">
                <a:solidFill>
                  <a:srgbClr val="7E0C6E"/>
                </a:solidFill>
                <a:latin typeface="+mn-ea"/>
              </a:rPr>
              <a:t>取指令</a:t>
            </a:r>
            <a:endParaRPr lang="en-US" altLang="zh-CN" sz="3200" b="1" dirty="0">
              <a:solidFill>
                <a:srgbClr val="7E0C6E"/>
              </a:solidFill>
              <a:latin typeface="+mn-ea"/>
            </a:endParaRPr>
          </a:p>
        </p:txBody>
      </p:sp>
      <p:pic>
        <p:nvPicPr>
          <p:cNvPr id="3" name="图片 2">
            <a:extLst>
              <a:ext uri="{FF2B5EF4-FFF2-40B4-BE49-F238E27FC236}">
                <a16:creationId xmlns:a16="http://schemas.microsoft.com/office/drawing/2014/main" id="{A6152FB0-1ABA-4175-9EB6-FCA991F72335}"/>
              </a:ext>
            </a:extLst>
          </p:cNvPr>
          <p:cNvPicPr>
            <a:picLocks noChangeAspect="1"/>
          </p:cNvPicPr>
          <p:nvPr/>
        </p:nvPicPr>
        <p:blipFill>
          <a:blip r:embed="rId3"/>
          <a:stretch>
            <a:fillRect/>
          </a:stretch>
        </p:blipFill>
        <p:spPr>
          <a:xfrm>
            <a:off x="39278" y="1530134"/>
            <a:ext cx="7877933" cy="3974373"/>
          </a:xfrm>
          <a:prstGeom prst="rect">
            <a:avLst/>
          </a:prstGeom>
        </p:spPr>
      </p:pic>
      <p:sp>
        <p:nvSpPr>
          <p:cNvPr id="4" name="文本框 3">
            <a:extLst>
              <a:ext uri="{FF2B5EF4-FFF2-40B4-BE49-F238E27FC236}">
                <a16:creationId xmlns:a16="http://schemas.microsoft.com/office/drawing/2014/main" id="{62D0BC8B-53BF-4D80-B8EC-2D065D845220}"/>
              </a:ext>
            </a:extLst>
          </p:cNvPr>
          <p:cNvSpPr txBox="1"/>
          <p:nvPr/>
        </p:nvSpPr>
        <p:spPr>
          <a:xfrm>
            <a:off x="7790463" y="3111875"/>
            <a:ext cx="6906828" cy="2215991"/>
          </a:xfrm>
          <a:prstGeom prst="rect">
            <a:avLst/>
          </a:prstGeom>
          <a:noFill/>
        </p:spPr>
        <p:txBody>
          <a:bodyPr wrap="square" rtlCol="0">
            <a:spAutoFit/>
          </a:bodyPr>
          <a:lstStyle/>
          <a:p>
            <a:r>
              <a:rPr lang="en-US" altLang="zh-CN" sz="2400" dirty="0"/>
              <a:t>·</a:t>
            </a:r>
            <a:r>
              <a:rPr lang="zh-CN" altLang="en-US" sz="2400" dirty="0"/>
              <a:t>从寄存器中读操作数</a:t>
            </a:r>
          </a:p>
          <a:p>
            <a:r>
              <a:rPr lang="en-US" altLang="zh-CN" sz="2400" dirty="0"/>
              <a:t>·</a:t>
            </a:r>
            <a:r>
              <a:rPr lang="zh-CN" altLang="en-US" sz="2400" dirty="0"/>
              <a:t>通过</a:t>
            </a:r>
            <a:r>
              <a:rPr lang="en-US" altLang="zh-CN" sz="2400" dirty="0"/>
              <a:t>12</a:t>
            </a:r>
            <a:r>
              <a:rPr lang="zh-CN" altLang="en-US" sz="2400" dirty="0"/>
              <a:t>位偏移量计算地址</a:t>
            </a:r>
            <a:endParaRPr lang="en-US" altLang="zh-CN" sz="2400" dirty="0"/>
          </a:p>
          <a:p>
            <a:r>
              <a:rPr lang="en-US" altLang="zh-CN" sz="2400" dirty="0"/>
              <a:t>    </a:t>
            </a:r>
            <a:r>
              <a:rPr lang="en-US" altLang="zh-CN" sz="2000" dirty="0"/>
              <a:t>·</a:t>
            </a:r>
            <a:r>
              <a:rPr lang="zh-CN" altLang="en-US" sz="2000" dirty="0"/>
              <a:t>用</a:t>
            </a:r>
            <a:r>
              <a:rPr lang="en-US" altLang="zh-CN" sz="2000" dirty="0"/>
              <a:t>ALU</a:t>
            </a:r>
            <a:r>
              <a:rPr lang="zh-CN" altLang="en-US" sz="2000" dirty="0"/>
              <a:t>，进行符号扩展</a:t>
            </a:r>
          </a:p>
          <a:p>
            <a:r>
              <a:rPr lang="en-US" altLang="zh-CN" sz="2400" dirty="0"/>
              <a:t>·</a:t>
            </a:r>
            <a:r>
              <a:rPr lang="zh-CN" altLang="en-US" sz="2400" dirty="0"/>
              <a:t>载入：读取内存并更新寄存器</a:t>
            </a:r>
          </a:p>
          <a:p>
            <a:r>
              <a:rPr lang="en-US" altLang="zh-CN" sz="2400" dirty="0"/>
              <a:t>·</a:t>
            </a:r>
            <a:r>
              <a:rPr lang="zh-CN" altLang="en-US" sz="2400" dirty="0"/>
              <a:t>存储：将寄存器的值写入内存</a:t>
            </a:r>
          </a:p>
          <a:p>
            <a:endParaRPr lang="zh-CN" altLang="en-US" dirty="0"/>
          </a:p>
        </p:txBody>
      </p:sp>
    </p:spTree>
    <p:extLst>
      <p:ext uri="{BB962C8B-B14F-4D97-AF65-F5344CB8AC3E}">
        <p14:creationId xmlns:p14="http://schemas.microsoft.com/office/powerpoint/2010/main" val="1044726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26141" cy="584775"/>
          </a:xfrm>
          <a:prstGeom prst="rect">
            <a:avLst/>
          </a:prstGeom>
        </p:spPr>
        <p:txBody>
          <a:bodyPr wrap="none">
            <a:spAutoFit/>
          </a:bodyPr>
          <a:lstStyle/>
          <a:p>
            <a:r>
              <a:rPr lang="zh-CN" altLang="en-US" sz="3200" b="1" dirty="0">
                <a:solidFill>
                  <a:srgbClr val="7E0C6E"/>
                </a:solidFill>
                <a:latin typeface="+mn-ea"/>
              </a:rPr>
              <a:t>分支指令</a:t>
            </a:r>
            <a:endParaRPr lang="en-US" altLang="zh-CN" sz="3200" b="1" dirty="0">
              <a:solidFill>
                <a:srgbClr val="7E0C6E"/>
              </a:solidFill>
              <a:latin typeface="+mn-ea"/>
            </a:endParaRPr>
          </a:p>
        </p:txBody>
      </p:sp>
      <p:pic>
        <p:nvPicPr>
          <p:cNvPr id="3" name="图片 2">
            <a:extLst>
              <a:ext uri="{FF2B5EF4-FFF2-40B4-BE49-F238E27FC236}">
                <a16:creationId xmlns:a16="http://schemas.microsoft.com/office/drawing/2014/main" id="{2835B68A-406F-4C2E-AEAC-3BC52311E6BA}"/>
              </a:ext>
            </a:extLst>
          </p:cNvPr>
          <p:cNvPicPr>
            <a:picLocks noChangeAspect="1"/>
          </p:cNvPicPr>
          <p:nvPr/>
        </p:nvPicPr>
        <p:blipFill>
          <a:blip r:embed="rId3"/>
          <a:stretch>
            <a:fillRect/>
          </a:stretch>
        </p:blipFill>
        <p:spPr>
          <a:xfrm>
            <a:off x="775053" y="990758"/>
            <a:ext cx="7259238" cy="5204855"/>
          </a:xfrm>
          <a:prstGeom prst="rect">
            <a:avLst/>
          </a:prstGeom>
        </p:spPr>
      </p:pic>
      <p:sp>
        <p:nvSpPr>
          <p:cNvPr id="4" name="文本框 3">
            <a:extLst>
              <a:ext uri="{FF2B5EF4-FFF2-40B4-BE49-F238E27FC236}">
                <a16:creationId xmlns:a16="http://schemas.microsoft.com/office/drawing/2014/main" id="{79C2D430-8592-4B83-8673-E4E4F4F4246A}"/>
              </a:ext>
            </a:extLst>
          </p:cNvPr>
          <p:cNvSpPr txBox="1"/>
          <p:nvPr/>
        </p:nvSpPr>
        <p:spPr>
          <a:xfrm>
            <a:off x="775053" y="5983550"/>
            <a:ext cx="600986" cy="369332"/>
          </a:xfrm>
          <a:prstGeom prst="rect">
            <a:avLst/>
          </a:prstGeom>
          <a:solidFill>
            <a:schemeClr val="bg1"/>
          </a:solid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096857CB-F3AE-419A-B911-9E0B3B962696}"/>
              </a:ext>
            </a:extLst>
          </p:cNvPr>
          <p:cNvSpPr txBox="1"/>
          <p:nvPr/>
        </p:nvSpPr>
        <p:spPr>
          <a:xfrm>
            <a:off x="970364" y="1467785"/>
            <a:ext cx="973846" cy="738664"/>
          </a:xfrm>
          <a:prstGeom prst="rect">
            <a:avLst/>
          </a:prstGeom>
          <a:solidFill>
            <a:srgbClr val="98C4D0"/>
          </a:solidFill>
        </p:spPr>
        <p:txBody>
          <a:bodyPr wrap="square" rtlCol="0">
            <a:spAutoFit/>
          </a:bodyPr>
          <a:lstStyle/>
          <a:p>
            <a:r>
              <a:rPr lang="zh-CN" altLang="en-US" sz="1400" dirty="0"/>
              <a:t>只需</a:t>
            </a:r>
            <a:endParaRPr lang="en-US" altLang="zh-CN" sz="1400" dirty="0"/>
          </a:p>
          <a:p>
            <a:r>
              <a:rPr lang="zh-CN" altLang="en-US" sz="1400" dirty="0"/>
              <a:t>重新布线</a:t>
            </a:r>
            <a:endParaRPr lang="en-US" altLang="zh-CN" sz="1400" dirty="0"/>
          </a:p>
          <a:p>
            <a:endParaRPr lang="zh-CN" altLang="en-US" sz="1400" dirty="0"/>
          </a:p>
        </p:txBody>
      </p:sp>
      <p:sp>
        <p:nvSpPr>
          <p:cNvPr id="8" name="文本框 7">
            <a:extLst>
              <a:ext uri="{FF2B5EF4-FFF2-40B4-BE49-F238E27FC236}">
                <a16:creationId xmlns:a16="http://schemas.microsoft.com/office/drawing/2014/main" id="{201A8629-197B-4753-9617-4B092F2A2F07}"/>
              </a:ext>
            </a:extLst>
          </p:cNvPr>
          <p:cNvSpPr txBox="1"/>
          <p:nvPr/>
        </p:nvSpPr>
        <p:spPr>
          <a:xfrm>
            <a:off x="5108838" y="5489418"/>
            <a:ext cx="1212064" cy="523220"/>
          </a:xfrm>
          <a:prstGeom prst="rect">
            <a:avLst/>
          </a:prstGeom>
          <a:solidFill>
            <a:srgbClr val="98C4D0"/>
          </a:solidFill>
        </p:spPr>
        <p:txBody>
          <a:bodyPr wrap="square" rtlCol="0">
            <a:spAutoFit/>
          </a:bodyPr>
          <a:lstStyle/>
          <a:p>
            <a:r>
              <a:rPr lang="zh-CN" altLang="en-US" sz="1400" dirty="0"/>
              <a:t>已复制的符号位数据线</a:t>
            </a:r>
            <a:endParaRPr lang="en-US" altLang="zh-CN" sz="1400" dirty="0"/>
          </a:p>
        </p:txBody>
      </p:sp>
      <p:sp>
        <p:nvSpPr>
          <p:cNvPr id="7" name="文本框 6">
            <a:extLst>
              <a:ext uri="{FF2B5EF4-FFF2-40B4-BE49-F238E27FC236}">
                <a16:creationId xmlns:a16="http://schemas.microsoft.com/office/drawing/2014/main" id="{BB902F87-5A4B-4B48-9F02-15353A5C076B}"/>
              </a:ext>
            </a:extLst>
          </p:cNvPr>
          <p:cNvSpPr txBox="1"/>
          <p:nvPr/>
        </p:nvSpPr>
        <p:spPr>
          <a:xfrm>
            <a:off x="7834283" y="3835917"/>
            <a:ext cx="4438835" cy="2031325"/>
          </a:xfrm>
          <a:prstGeom prst="rect">
            <a:avLst/>
          </a:prstGeom>
          <a:noFill/>
        </p:spPr>
        <p:txBody>
          <a:bodyPr wrap="square" rtlCol="0">
            <a:spAutoFit/>
          </a:bodyPr>
          <a:lstStyle/>
          <a:p>
            <a:r>
              <a:rPr lang="zh-CN" altLang="en-US" dirty="0"/>
              <a:t>从寄存器中读操作数</a:t>
            </a:r>
          </a:p>
          <a:p>
            <a:r>
              <a:rPr lang="zh-CN" altLang="en-US" dirty="0"/>
              <a:t>比较操作数</a:t>
            </a:r>
          </a:p>
          <a:p>
            <a:r>
              <a:rPr lang="zh-CN" altLang="en-US" dirty="0"/>
              <a:t>    </a:t>
            </a:r>
            <a:r>
              <a:rPr lang="en-US" altLang="zh-CN" dirty="0"/>
              <a:t>·</a:t>
            </a:r>
            <a:r>
              <a:rPr lang="zh-CN" altLang="en-US" dirty="0"/>
              <a:t>通过</a:t>
            </a:r>
            <a:r>
              <a:rPr lang="en-US" altLang="zh-CN" dirty="0"/>
              <a:t>ALU</a:t>
            </a:r>
            <a:r>
              <a:rPr lang="zh-CN" altLang="en-US" dirty="0"/>
              <a:t>，相减后检查</a:t>
            </a:r>
            <a:r>
              <a:rPr lang="en-US" altLang="zh-CN" dirty="0"/>
              <a:t>0</a:t>
            </a:r>
            <a:r>
              <a:rPr lang="zh-CN" altLang="en-US" dirty="0"/>
              <a:t>输出信号</a:t>
            </a:r>
          </a:p>
          <a:p>
            <a:r>
              <a:rPr lang="zh-CN" altLang="en-US" dirty="0"/>
              <a:t>计算目标地址</a:t>
            </a:r>
            <a:endParaRPr lang="en-US" altLang="zh-CN" dirty="0"/>
          </a:p>
          <a:p>
            <a:r>
              <a:rPr lang="en-US" altLang="zh-CN" dirty="0"/>
              <a:t>    ·</a:t>
            </a:r>
            <a:r>
              <a:rPr lang="zh-CN" altLang="en-US" dirty="0"/>
              <a:t>偏移量符号扩展</a:t>
            </a:r>
          </a:p>
          <a:p>
            <a:r>
              <a:rPr lang="zh-CN" altLang="en-US" dirty="0"/>
              <a:t>    </a:t>
            </a:r>
            <a:r>
              <a:rPr lang="en-US" altLang="zh-CN" dirty="0"/>
              <a:t>·</a:t>
            </a:r>
            <a:r>
              <a:rPr lang="zh-CN" altLang="en-US" dirty="0"/>
              <a:t>左移一位</a:t>
            </a:r>
            <a:r>
              <a:rPr lang="en-US" altLang="zh-CN" dirty="0"/>
              <a:t>(</a:t>
            </a:r>
            <a:r>
              <a:rPr lang="zh-CN" altLang="en-US" dirty="0"/>
              <a:t>以半字为单位</a:t>
            </a:r>
            <a:r>
              <a:rPr lang="en-US" altLang="zh-CN" dirty="0"/>
              <a:t>)</a:t>
            </a:r>
          </a:p>
          <a:p>
            <a:r>
              <a:rPr lang="zh-CN" altLang="en-US" dirty="0"/>
              <a:t>    </a:t>
            </a:r>
            <a:r>
              <a:rPr lang="en-US" altLang="zh-CN" dirty="0"/>
              <a:t>·</a:t>
            </a:r>
            <a:r>
              <a:rPr lang="zh-CN" altLang="en-US" dirty="0"/>
              <a:t>与</a:t>
            </a:r>
            <a:r>
              <a:rPr lang="en-US" altLang="zh-CN" dirty="0"/>
              <a:t>PC</a:t>
            </a:r>
            <a:r>
              <a:rPr lang="zh-CN" altLang="en-US" dirty="0"/>
              <a:t>的值相加</a:t>
            </a:r>
          </a:p>
        </p:txBody>
      </p:sp>
    </p:spTree>
    <p:extLst>
      <p:ext uri="{BB962C8B-B14F-4D97-AF65-F5344CB8AC3E}">
        <p14:creationId xmlns:p14="http://schemas.microsoft.com/office/powerpoint/2010/main" val="2992548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5806398" cy="584775"/>
          </a:xfrm>
          <a:prstGeom prst="rect">
            <a:avLst/>
          </a:prstGeom>
        </p:spPr>
        <p:txBody>
          <a:bodyPr wrap="none">
            <a:spAutoFit/>
          </a:bodyPr>
          <a:lstStyle/>
          <a:p>
            <a:r>
              <a:rPr lang="en-US" altLang="zh-CN" sz="3200" b="1" dirty="0">
                <a:solidFill>
                  <a:srgbClr val="7E0C6E"/>
                </a:solidFill>
                <a:latin typeface="+mn-ea"/>
              </a:rPr>
              <a:t>R</a:t>
            </a:r>
            <a:r>
              <a:rPr lang="zh-CN" altLang="en-US" sz="3200" b="1" dirty="0">
                <a:solidFill>
                  <a:srgbClr val="7E0C6E"/>
                </a:solidFill>
                <a:latin typeface="+mn-ea"/>
              </a:rPr>
              <a:t>型指令和存取指令的数据通路</a:t>
            </a:r>
            <a:endParaRPr lang="en-US" altLang="zh-CN" sz="3200" b="1" dirty="0">
              <a:solidFill>
                <a:srgbClr val="7E0C6E"/>
              </a:solidFill>
              <a:latin typeface="+mn-ea"/>
            </a:endParaRPr>
          </a:p>
        </p:txBody>
      </p:sp>
      <p:sp>
        <p:nvSpPr>
          <p:cNvPr id="4" name="文本框 3">
            <a:extLst>
              <a:ext uri="{FF2B5EF4-FFF2-40B4-BE49-F238E27FC236}">
                <a16:creationId xmlns:a16="http://schemas.microsoft.com/office/drawing/2014/main" id="{79C2D430-8592-4B83-8673-E4E4F4F4246A}"/>
              </a:ext>
            </a:extLst>
          </p:cNvPr>
          <p:cNvSpPr txBox="1"/>
          <p:nvPr/>
        </p:nvSpPr>
        <p:spPr>
          <a:xfrm>
            <a:off x="775053" y="5983550"/>
            <a:ext cx="600986" cy="369332"/>
          </a:xfrm>
          <a:prstGeom prst="rect">
            <a:avLst/>
          </a:prstGeom>
          <a:solidFill>
            <a:schemeClr val="bg1"/>
          </a:solidFill>
        </p:spPr>
        <p:txBody>
          <a:bodyPr wrap="square" rtlCol="0">
            <a:spAutoFit/>
          </a:bodyPr>
          <a:lstStyle/>
          <a:p>
            <a:endParaRPr lang="zh-CN" altLang="en-US" dirty="0"/>
          </a:p>
        </p:txBody>
      </p:sp>
      <p:pic>
        <p:nvPicPr>
          <p:cNvPr id="2" name="图片 1">
            <a:extLst>
              <a:ext uri="{FF2B5EF4-FFF2-40B4-BE49-F238E27FC236}">
                <a16:creationId xmlns:a16="http://schemas.microsoft.com/office/drawing/2014/main" id="{C156922A-6E43-4708-95B7-5BC49A919DE4}"/>
              </a:ext>
            </a:extLst>
          </p:cNvPr>
          <p:cNvPicPr>
            <a:picLocks noChangeAspect="1"/>
          </p:cNvPicPr>
          <p:nvPr/>
        </p:nvPicPr>
        <p:blipFill>
          <a:blip r:embed="rId3"/>
          <a:stretch>
            <a:fillRect/>
          </a:stretch>
        </p:blipFill>
        <p:spPr>
          <a:xfrm>
            <a:off x="1376039" y="1250480"/>
            <a:ext cx="8961100" cy="4058299"/>
          </a:xfrm>
          <a:prstGeom prst="rect">
            <a:avLst/>
          </a:prstGeom>
        </p:spPr>
      </p:pic>
      <p:sp>
        <p:nvSpPr>
          <p:cNvPr id="5" name="文本框 4">
            <a:extLst>
              <a:ext uri="{FF2B5EF4-FFF2-40B4-BE49-F238E27FC236}">
                <a16:creationId xmlns:a16="http://schemas.microsoft.com/office/drawing/2014/main" id="{BC8E288E-64F0-44EF-941D-14FCE5432770}"/>
              </a:ext>
            </a:extLst>
          </p:cNvPr>
          <p:cNvSpPr txBox="1"/>
          <p:nvPr/>
        </p:nvSpPr>
        <p:spPr>
          <a:xfrm>
            <a:off x="3221024" y="5420412"/>
            <a:ext cx="6561056" cy="369332"/>
          </a:xfrm>
          <a:prstGeom prst="rect">
            <a:avLst/>
          </a:prstGeom>
          <a:noFill/>
        </p:spPr>
        <p:txBody>
          <a:bodyPr wrap="square" rtlCol="0">
            <a:spAutoFit/>
          </a:bodyPr>
          <a:lstStyle/>
          <a:p>
            <a:r>
              <a:rPr lang="zh-CN" altLang="en-US" dirty="0"/>
              <a:t>通过增加多路选择器将各部分组成一个数据通路</a:t>
            </a:r>
          </a:p>
        </p:txBody>
      </p:sp>
    </p:spTree>
    <p:extLst>
      <p:ext uri="{BB962C8B-B14F-4D97-AF65-F5344CB8AC3E}">
        <p14:creationId xmlns:p14="http://schemas.microsoft.com/office/powerpoint/2010/main" val="2512512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3057247" cy="584775"/>
          </a:xfrm>
          <a:prstGeom prst="rect">
            <a:avLst/>
          </a:prstGeom>
        </p:spPr>
        <p:txBody>
          <a:bodyPr wrap="none">
            <a:spAutoFit/>
          </a:bodyPr>
          <a:lstStyle/>
          <a:p>
            <a:r>
              <a:rPr lang="zh-CN" altLang="en-US" sz="3200" b="1" dirty="0">
                <a:solidFill>
                  <a:srgbClr val="7E0C6E"/>
                </a:solidFill>
                <a:latin typeface="+mn-ea"/>
              </a:rPr>
              <a:t>完整的数据通路</a:t>
            </a:r>
            <a:endParaRPr lang="en-US" altLang="zh-CN" sz="3200" b="1" dirty="0">
              <a:solidFill>
                <a:srgbClr val="7E0C6E"/>
              </a:solidFill>
              <a:latin typeface="+mn-ea"/>
            </a:endParaRPr>
          </a:p>
        </p:txBody>
      </p:sp>
      <p:sp>
        <p:nvSpPr>
          <p:cNvPr id="4" name="文本框 3">
            <a:extLst>
              <a:ext uri="{FF2B5EF4-FFF2-40B4-BE49-F238E27FC236}">
                <a16:creationId xmlns:a16="http://schemas.microsoft.com/office/drawing/2014/main" id="{79C2D430-8592-4B83-8673-E4E4F4F4246A}"/>
              </a:ext>
            </a:extLst>
          </p:cNvPr>
          <p:cNvSpPr txBox="1"/>
          <p:nvPr/>
        </p:nvSpPr>
        <p:spPr>
          <a:xfrm>
            <a:off x="775053" y="5983550"/>
            <a:ext cx="600986" cy="369332"/>
          </a:xfrm>
          <a:prstGeom prst="rect">
            <a:avLst/>
          </a:prstGeom>
          <a:solidFill>
            <a:schemeClr val="bg1"/>
          </a:solidFill>
        </p:spPr>
        <p:txBody>
          <a:bodyPr wrap="square" rtlCol="0">
            <a:spAutoFit/>
          </a:bodyPr>
          <a:lstStyle/>
          <a:p>
            <a:endParaRPr lang="zh-CN" altLang="en-US" dirty="0"/>
          </a:p>
        </p:txBody>
      </p:sp>
      <p:grpSp>
        <p:nvGrpSpPr>
          <p:cNvPr id="7" name="组合 6">
            <a:extLst>
              <a:ext uri="{FF2B5EF4-FFF2-40B4-BE49-F238E27FC236}">
                <a16:creationId xmlns:a16="http://schemas.microsoft.com/office/drawing/2014/main" id="{55B62372-8A88-45CB-9921-46542172993B}"/>
              </a:ext>
            </a:extLst>
          </p:cNvPr>
          <p:cNvGrpSpPr/>
          <p:nvPr/>
        </p:nvGrpSpPr>
        <p:grpSpPr>
          <a:xfrm>
            <a:off x="2093694" y="937240"/>
            <a:ext cx="8004612" cy="5230976"/>
            <a:chOff x="2490563" y="981288"/>
            <a:chExt cx="7210874" cy="4741733"/>
          </a:xfrm>
        </p:grpSpPr>
        <p:pic>
          <p:nvPicPr>
            <p:cNvPr id="3" name="图片 2">
              <a:extLst>
                <a:ext uri="{FF2B5EF4-FFF2-40B4-BE49-F238E27FC236}">
                  <a16:creationId xmlns:a16="http://schemas.microsoft.com/office/drawing/2014/main" id="{D98AC642-2F82-4825-A8B6-78E1E38F4D26}"/>
                </a:ext>
              </a:extLst>
            </p:cNvPr>
            <p:cNvPicPr>
              <a:picLocks noChangeAspect="1"/>
            </p:cNvPicPr>
            <p:nvPr/>
          </p:nvPicPr>
          <p:blipFill>
            <a:blip r:embed="rId3"/>
            <a:stretch>
              <a:fillRect/>
            </a:stretch>
          </p:blipFill>
          <p:spPr>
            <a:xfrm>
              <a:off x="2490563" y="981288"/>
              <a:ext cx="7210874" cy="4741733"/>
            </a:xfrm>
            <a:prstGeom prst="rect">
              <a:avLst/>
            </a:prstGeom>
          </p:spPr>
        </p:pic>
        <p:pic>
          <p:nvPicPr>
            <p:cNvPr id="6" name="图片 5">
              <a:extLst>
                <a:ext uri="{FF2B5EF4-FFF2-40B4-BE49-F238E27FC236}">
                  <a16:creationId xmlns:a16="http://schemas.microsoft.com/office/drawing/2014/main" id="{630CD67D-3AE9-4FB4-92F6-D10A2FD1D4EC}"/>
                </a:ext>
              </a:extLst>
            </p:cNvPr>
            <p:cNvPicPr>
              <a:picLocks noChangeAspect="1"/>
            </p:cNvPicPr>
            <p:nvPr/>
          </p:nvPicPr>
          <p:blipFill>
            <a:blip r:embed="rId4"/>
            <a:stretch>
              <a:fillRect/>
            </a:stretch>
          </p:blipFill>
          <p:spPr>
            <a:xfrm>
              <a:off x="2490563" y="5339611"/>
              <a:ext cx="895475" cy="381053"/>
            </a:xfrm>
            <a:prstGeom prst="rect">
              <a:avLst/>
            </a:prstGeom>
          </p:spPr>
        </p:pic>
      </p:grpSp>
    </p:spTree>
    <p:extLst>
      <p:ext uri="{BB962C8B-B14F-4D97-AF65-F5344CB8AC3E}">
        <p14:creationId xmlns:p14="http://schemas.microsoft.com/office/powerpoint/2010/main" val="1979134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005403" cy="584775"/>
          </a:xfrm>
          <a:prstGeom prst="rect">
            <a:avLst/>
          </a:prstGeom>
        </p:spPr>
        <p:txBody>
          <a:bodyPr wrap="none">
            <a:spAutoFit/>
          </a:bodyPr>
          <a:lstStyle/>
          <a:p>
            <a:r>
              <a:rPr lang="zh-CN" altLang="en-US" sz="3200" b="1" dirty="0">
                <a:solidFill>
                  <a:srgbClr val="7E0C6E"/>
                </a:solidFill>
                <a:latin typeface="+mn-ea"/>
              </a:rPr>
              <a:t>习题</a:t>
            </a:r>
            <a:endParaRPr lang="en-US" altLang="zh-CN" sz="3200" b="1" dirty="0">
              <a:solidFill>
                <a:srgbClr val="7E0C6E"/>
              </a:solidFill>
              <a:latin typeface="+mn-ea"/>
            </a:endParaRPr>
          </a:p>
        </p:txBody>
      </p:sp>
      <p:sp>
        <p:nvSpPr>
          <p:cNvPr id="15" name="矩形 14">
            <a:extLst>
              <a:ext uri="{FF2B5EF4-FFF2-40B4-BE49-F238E27FC236}">
                <a16:creationId xmlns:a16="http://schemas.microsoft.com/office/drawing/2014/main" id="{EE7F946C-F17E-4D98-AEA2-14D1C04CA9FC}"/>
              </a:ext>
            </a:extLst>
          </p:cNvPr>
          <p:cNvSpPr/>
          <p:nvPr/>
        </p:nvSpPr>
        <p:spPr>
          <a:xfrm>
            <a:off x="695154" y="1340546"/>
            <a:ext cx="9693446" cy="1158074"/>
          </a:xfrm>
          <a:prstGeom prst="rect">
            <a:avLst/>
          </a:prstGeom>
        </p:spPr>
        <p:txBody>
          <a:bodyPr wrap="square">
            <a:spAutoFit/>
          </a:bodyPr>
          <a:lstStyle/>
          <a:p>
            <a:pPr algn="just">
              <a:lnSpc>
                <a:spcPct val="130000"/>
              </a:lnSpc>
            </a:pPr>
            <a:r>
              <a:rPr lang="zh-CN" altLang="en-US" sz="2800" spc="100" dirty="0">
                <a:latin typeface="+mn-ea"/>
              </a:rPr>
              <a:t>（二）寄存器堆能否在一个时钟周期内同时进行读和写操作？为什么？</a:t>
            </a:r>
            <a:endParaRPr lang="en-US" altLang="zh-CN" sz="2400" spc="100" dirty="0">
              <a:latin typeface="+mn-ea"/>
            </a:endParaRPr>
          </a:p>
        </p:txBody>
      </p:sp>
    </p:spTree>
    <p:extLst>
      <p:ext uri="{BB962C8B-B14F-4D97-AF65-F5344CB8AC3E}">
        <p14:creationId xmlns:p14="http://schemas.microsoft.com/office/powerpoint/2010/main" val="2786171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005403" cy="584775"/>
          </a:xfrm>
          <a:prstGeom prst="rect">
            <a:avLst/>
          </a:prstGeom>
        </p:spPr>
        <p:txBody>
          <a:bodyPr wrap="none">
            <a:spAutoFit/>
          </a:bodyPr>
          <a:lstStyle/>
          <a:p>
            <a:r>
              <a:rPr lang="zh-CN" altLang="en-US" sz="3200" b="1" dirty="0">
                <a:solidFill>
                  <a:srgbClr val="7E0C6E"/>
                </a:solidFill>
                <a:latin typeface="+mn-ea"/>
              </a:rPr>
              <a:t>答案</a:t>
            </a:r>
            <a:endParaRPr lang="en-US" altLang="zh-CN" sz="3200" b="1" dirty="0">
              <a:solidFill>
                <a:srgbClr val="7E0C6E"/>
              </a:solidFill>
              <a:latin typeface="+mn-ea"/>
            </a:endParaRPr>
          </a:p>
        </p:txBody>
      </p:sp>
      <p:sp>
        <p:nvSpPr>
          <p:cNvPr id="15" name="矩形 14">
            <a:extLst>
              <a:ext uri="{FF2B5EF4-FFF2-40B4-BE49-F238E27FC236}">
                <a16:creationId xmlns:a16="http://schemas.microsoft.com/office/drawing/2014/main" id="{EE7F946C-F17E-4D98-AEA2-14D1C04CA9FC}"/>
              </a:ext>
            </a:extLst>
          </p:cNvPr>
          <p:cNvSpPr/>
          <p:nvPr/>
        </p:nvSpPr>
        <p:spPr>
          <a:xfrm>
            <a:off x="677777" y="2289809"/>
            <a:ext cx="10836446" cy="2278381"/>
          </a:xfrm>
          <a:prstGeom prst="rect">
            <a:avLst/>
          </a:prstGeom>
        </p:spPr>
        <p:txBody>
          <a:bodyPr wrap="square">
            <a:spAutoFit/>
          </a:bodyPr>
          <a:lstStyle/>
          <a:p>
            <a:pPr algn="just">
              <a:lnSpc>
                <a:spcPct val="130000"/>
              </a:lnSpc>
            </a:pPr>
            <a:r>
              <a:rPr lang="zh-CN" altLang="en-US" sz="2800" spc="100" dirty="0">
                <a:latin typeface="+mn-ea"/>
              </a:rPr>
              <a:t>能。寄存器堆的写操作必须使写信号有效。由于写操作是边沿触发的，所以写输入必须在时钟边沿有效，因此可以在一个时钟周期内读写同一个寄存器：读操作将读出以前写入的内容，而写操作在下一时钟周期才可读。</a:t>
            </a:r>
            <a:endParaRPr lang="en-US" altLang="zh-CN" sz="2400" spc="100" dirty="0">
              <a:latin typeface="+mn-ea"/>
            </a:endParaRPr>
          </a:p>
        </p:txBody>
      </p:sp>
    </p:spTree>
    <p:extLst>
      <p:ext uri="{BB962C8B-B14F-4D97-AF65-F5344CB8AC3E}">
        <p14:creationId xmlns:p14="http://schemas.microsoft.com/office/powerpoint/2010/main" val="2858757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005403" cy="584775"/>
          </a:xfrm>
          <a:prstGeom prst="rect">
            <a:avLst/>
          </a:prstGeom>
        </p:spPr>
        <p:txBody>
          <a:bodyPr wrap="none">
            <a:spAutoFit/>
          </a:bodyPr>
          <a:lstStyle/>
          <a:p>
            <a:r>
              <a:rPr lang="zh-CN" altLang="en-US" sz="3200" b="1" dirty="0">
                <a:solidFill>
                  <a:srgbClr val="7E0C6E"/>
                </a:solidFill>
                <a:latin typeface="+mn-ea"/>
              </a:rPr>
              <a:t>习题</a:t>
            </a:r>
            <a:endParaRPr lang="en-US" altLang="zh-CN" sz="3200" b="1" dirty="0">
              <a:solidFill>
                <a:srgbClr val="7E0C6E"/>
              </a:solidFill>
              <a:latin typeface="+mn-ea"/>
            </a:endParaRPr>
          </a:p>
        </p:txBody>
      </p:sp>
      <p:sp>
        <p:nvSpPr>
          <p:cNvPr id="15" name="矩形 14">
            <a:extLst>
              <a:ext uri="{FF2B5EF4-FFF2-40B4-BE49-F238E27FC236}">
                <a16:creationId xmlns:a16="http://schemas.microsoft.com/office/drawing/2014/main" id="{EE7F946C-F17E-4D98-AEA2-14D1C04CA9FC}"/>
              </a:ext>
            </a:extLst>
          </p:cNvPr>
          <p:cNvSpPr/>
          <p:nvPr/>
        </p:nvSpPr>
        <p:spPr>
          <a:xfrm>
            <a:off x="695154" y="1340546"/>
            <a:ext cx="9693446" cy="597921"/>
          </a:xfrm>
          <a:prstGeom prst="rect">
            <a:avLst/>
          </a:prstGeom>
        </p:spPr>
        <p:txBody>
          <a:bodyPr wrap="square">
            <a:spAutoFit/>
          </a:bodyPr>
          <a:lstStyle/>
          <a:p>
            <a:pPr algn="just">
              <a:lnSpc>
                <a:spcPct val="130000"/>
              </a:lnSpc>
            </a:pPr>
            <a:r>
              <a:rPr lang="zh-CN" altLang="en-US" sz="2800" spc="100" dirty="0">
                <a:latin typeface="+mn-ea"/>
              </a:rPr>
              <a:t>（三）</a:t>
            </a:r>
            <a:r>
              <a:rPr lang="en-US" altLang="zh-CN" sz="2800" spc="100" dirty="0" err="1">
                <a:latin typeface="+mn-ea"/>
              </a:rPr>
              <a:t>PCSrc</a:t>
            </a:r>
            <a:r>
              <a:rPr lang="zh-CN" altLang="en-US" sz="2800" spc="100" dirty="0">
                <a:latin typeface="+mn-ea"/>
              </a:rPr>
              <a:t>信号应当如何设置？</a:t>
            </a:r>
            <a:endParaRPr lang="en-US" altLang="zh-CN" sz="2400" spc="100" dirty="0">
              <a:latin typeface="+mn-ea"/>
            </a:endParaRPr>
          </a:p>
        </p:txBody>
      </p:sp>
    </p:spTree>
    <p:extLst>
      <p:ext uri="{BB962C8B-B14F-4D97-AF65-F5344CB8AC3E}">
        <p14:creationId xmlns:p14="http://schemas.microsoft.com/office/powerpoint/2010/main" val="122058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071A172-D723-44B3-89F2-2A8533CDF9D9}"/>
              </a:ext>
            </a:extLst>
          </p:cNvPr>
          <p:cNvPicPr>
            <a:picLocks noChangeAspect="1"/>
          </p:cNvPicPr>
          <p:nvPr/>
        </p:nvPicPr>
        <p:blipFill>
          <a:blip r:embed="rId3"/>
          <a:stretch>
            <a:fillRect/>
          </a:stretch>
        </p:blipFill>
        <p:spPr>
          <a:xfrm>
            <a:off x="695154" y="875250"/>
            <a:ext cx="9673383" cy="5107500"/>
          </a:xfrm>
          <a:prstGeom prst="rect">
            <a:avLst/>
          </a:prstGeom>
        </p:spPr>
      </p:pic>
      <p:sp>
        <p:nvSpPr>
          <p:cNvPr id="11" name="矩形 10">
            <a:extLst>
              <a:ext uri="{FF2B5EF4-FFF2-40B4-BE49-F238E27FC236}">
                <a16:creationId xmlns:a16="http://schemas.microsoft.com/office/drawing/2014/main" id="{50B4FD0D-902E-44AF-A1BD-6907471F9A43}"/>
              </a:ext>
            </a:extLst>
          </p:cNvPr>
          <p:cNvSpPr/>
          <p:nvPr/>
        </p:nvSpPr>
        <p:spPr>
          <a:xfrm>
            <a:off x="695154" y="135985"/>
            <a:ext cx="3877985" cy="584775"/>
          </a:xfrm>
          <a:prstGeom prst="rect">
            <a:avLst/>
          </a:prstGeom>
        </p:spPr>
        <p:txBody>
          <a:bodyPr wrap="none">
            <a:spAutoFit/>
          </a:bodyPr>
          <a:lstStyle/>
          <a:p>
            <a:r>
              <a:rPr lang="zh-CN" altLang="en-US" sz="3200" b="1" dirty="0">
                <a:solidFill>
                  <a:srgbClr val="7E0C6E"/>
                </a:solidFill>
                <a:latin typeface="+mn-ea"/>
              </a:rPr>
              <a:t>知识框架图（局部）</a:t>
            </a:r>
          </a:p>
        </p:txBody>
      </p:sp>
      <p:sp>
        <p:nvSpPr>
          <p:cNvPr id="15" name="矩形 14">
            <a:extLst>
              <a:ext uri="{FF2B5EF4-FFF2-40B4-BE49-F238E27FC236}">
                <a16:creationId xmlns:a16="http://schemas.microsoft.com/office/drawing/2014/main" id="{EE7F946C-F17E-4D98-AEA2-14D1C04CA9FC}"/>
              </a:ext>
            </a:extLst>
          </p:cNvPr>
          <p:cNvSpPr/>
          <p:nvPr/>
        </p:nvSpPr>
        <p:spPr>
          <a:xfrm>
            <a:off x="2545046" y="5926220"/>
            <a:ext cx="8713258" cy="422039"/>
          </a:xfrm>
          <a:prstGeom prst="rect">
            <a:avLst/>
          </a:prstGeom>
        </p:spPr>
        <p:txBody>
          <a:bodyPr wrap="square">
            <a:spAutoFit/>
          </a:bodyPr>
          <a:lstStyle/>
          <a:p>
            <a:pPr algn="just">
              <a:lnSpc>
                <a:spcPct val="130000"/>
              </a:lnSpc>
            </a:pPr>
            <a:r>
              <a:rPr lang="en-US" altLang="zh-CN" dirty="0"/>
              <a:t>https://nankai.feishu.cn/mindnotes/bmncntOh6evQSMi3BbF9EqGqBRb</a:t>
            </a:r>
            <a:endParaRPr lang="zh-CN" altLang="en-US" sz="2400" spc="100" dirty="0">
              <a:latin typeface="+mn-ea"/>
            </a:endParaRPr>
          </a:p>
        </p:txBody>
      </p:sp>
    </p:spTree>
    <p:extLst>
      <p:ext uri="{BB962C8B-B14F-4D97-AF65-F5344CB8AC3E}">
        <p14:creationId xmlns:p14="http://schemas.microsoft.com/office/powerpoint/2010/main" val="751051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005403" cy="584775"/>
          </a:xfrm>
          <a:prstGeom prst="rect">
            <a:avLst/>
          </a:prstGeom>
        </p:spPr>
        <p:txBody>
          <a:bodyPr wrap="none">
            <a:spAutoFit/>
          </a:bodyPr>
          <a:lstStyle/>
          <a:p>
            <a:r>
              <a:rPr lang="zh-CN" altLang="en-US" sz="3200" b="1" dirty="0">
                <a:solidFill>
                  <a:srgbClr val="7E0C6E"/>
                </a:solidFill>
                <a:latin typeface="+mn-ea"/>
              </a:rPr>
              <a:t>答案</a:t>
            </a:r>
            <a:endParaRPr lang="en-US" altLang="zh-CN" sz="3200" b="1" dirty="0">
              <a:solidFill>
                <a:srgbClr val="7E0C6E"/>
              </a:solidFill>
              <a:latin typeface="+mn-ea"/>
            </a:endParaRPr>
          </a:p>
        </p:txBody>
      </p:sp>
      <p:sp>
        <p:nvSpPr>
          <p:cNvPr id="15" name="矩形 14">
            <a:extLst>
              <a:ext uri="{FF2B5EF4-FFF2-40B4-BE49-F238E27FC236}">
                <a16:creationId xmlns:a16="http://schemas.microsoft.com/office/drawing/2014/main" id="{EE7F946C-F17E-4D98-AEA2-14D1C04CA9FC}"/>
              </a:ext>
            </a:extLst>
          </p:cNvPr>
          <p:cNvSpPr/>
          <p:nvPr/>
        </p:nvSpPr>
        <p:spPr>
          <a:xfrm>
            <a:off x="677777" y="2289809"/>
            <a:ext cx="10836446" cy="2278381"/>
          </a:xfrm>
          <a:prstGeom prst="rect">
            <a:avLst/>
          </a:prstGeom>
        </p:spPr>
        <p:txBody>
          <a:bodyPr wrap="square">
            <a:spAutoFit/>
          </a:bodyPr>
          <a:lstStyle/>
          <a:p>
            <a:pPr algn="just">
              <a:lnSpc>
                <a:spcPct val="130000"/>
              </a:lnSpc>
            </a:pPr>
            <a:r>
              <a:rPr lang="en-US" altLang="zh-CN" sz="2800" spc="100" dirty="0" err="1">
                <a:latin typeface="+mn-ea"/>
              </a:rPr>
              <a:t>PCSrc</a:t>
            </a:r>
            <a:r>
              <a:rPr lang="zh-CN" altLang="en-US" sz="2800" spc="100" dirty="0">
                <a:latin typeface="+mn-ea"/>
              </a:rPr>
              <a:t>信号控制</a:t>
            </a:r>
            <a:r>
              <a:rPr lang="en-US" altLang="zh-CN" sz="2800" spc="100" dirty="0">
                <a:latin typeface="+mn-ea"/>
              </a:rPr>
              <a:t>PC</a:t>
            </a:r>
            <a:r>
              <a:rPr lang="zh-CN" altLang="en-US" sz="2800" spc="100" dirty="0">
                <a:latin typeface="+mn-ea"/>
              </a:rPr>
              <a:t>寄存器在下一个周期开始时的值。如果正在执行的指令不是分支指令，</a:t>
            </a:r>
            <a:r>
              <a:rPr lang="en-US" altLang="zh-CN" sz="2800" spc="100" dirty="0" err="1">
                <a:latin typeface="+mn-ea"/>
              </a:rPr>
              <a:t>PCSrc</a:t>
            </a:r>
            <a:r>
              <a:rPr lang="zh-CN" altLang="en-US" sz="2800" spc="100" dirty="0">
                <a:latin typeface="+mn-ea"/>
              </a:rPr>
              <a:t>信号应当使</a:t>
            </a:r>
            <a:r>
              <a:rPr lang="en-US" altLang="zh-CN" sz="2800" spc="100" dirty="0">
                <a:latin typeface="+mn-ea"/>
              </a:rPr>
              <a:t>PC+4</a:t>
            </a:r>
            <a:r>
              <a:rPr lang="zh-CN" altLang="en-US" sz="2800" spc="100" dirty="0">
                <a:latin typeface="+mn-ea"/>
              </a:rPr>
              <a:t>那一路通过多选器；如果当前正在执行</a:t>
            </a:r>
            <a:r>
              <a:rPr lang="en-US" altLang="zh-CN" sz="2800" spc="100" dirty="0" err="1">
                <a:latin typeface="+mn-ea"/>
              </a:rPr>
              <a:t>beq</a:t>
            </a:r>
            <a:r>
              <a:rPr lang="zh-CN" altLang="en-US" sz="2800" spc="100" dirty="0">
                <a:latin typeface="+mn-ea"/>
              </a:rPr>
              <a:t>指令，且分支条件为真，则令</a:t>
            </a:r>
            <a:r>
              <a:rPr lang="en-US" altLang="zh-CN" sz="2800" spc="100" dirty="0">
                <a:latin typeface="+mn-ea"/>
              </a:rPr>
              <a:t>ALU</a:t>
            </a:r>
            <a:r>
              <a:rPr lang="zh-CN" altLang="en-US" sz="2800" spc="100" dirty="0">
                <a:latin typeface="+mn-ea"/>
              </a:rPr>
              <a:t>的输出通过多选器，否则仍令</a:t>
            </a:r>
            <a:r>
              <a:rPr lang="en-US" altLang="zh-CN" sz="2800" spc="100" dirty="0">
                <a:latin typeface="+mn-ea"/>
              </a:rPr>
              <a:t>PC+4</a:t>
            </a:r>
            <a:r>
              <a:rPr lang="zh-CN" altLang="en-US" sz="2800" spc="100" dirty="0">
                <a:latin typeface="+mn-ea"/>
              </a:rPr>
              <a:t>通过多选器。</a:t>
            </a:r>
            <a:endParaRPr lang="en-US" altLang="zh-CN" sz="2400" spc="100" dirty="0">
              <a:latin typeface="+mn-ea"/>
            </a:endParaRPr>
          </a:p>
        </p:txBody>
      </p:sp>
    </p:spTree>
    <p:extLst>
      <p:ext uri="{BB962C8B-B14F-4D97-AF65-F5344CB8AC3E}">
        <p14:creationId xmlns:p14="http://schemas.microsoft.com/office/powerpoint/2010/main" val="3538346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87DD850-F20D-431E-BA84-FA9EB10EA920}"/>
              </a:ext>
            </a:extLst>
          </p:cNvPr>
          <p:cNvPicPr>
            <a:picLocks noChangeAspect="1"/>
          </p:cNvPicPr>
          <p:nvPr/>
        </p:nvPicPr>
        <p:blipFill rotWithShape="1">
          <a:blip r:embed="rId3"/>
          <a:srcRect l="33745"/>
          <a:stretch/>
        </p:blipFill>
        <p:spPr>
          <a:xfrm>
            <a:off x="0" y="0"/>
            <a:ext cx="3408832" cy="6858000"/>
          </a:xfrm>
          <a:prstGeom prst="rect">
            <a:avLst/>
          </a:prstGeom>
        </p:spPr>
      </p:pic>
      <p:sp>
        <p:nvSpPr>
          <p:cNvPr id="13" name="平行四边形 12">
            <a:extLst>
              <a:ext uri="{FF2B5EF4-FFF2-40B4-BE49-F238E27FC236}">
                <a16:creationId xmlns:a16="http://schemas.microsoft.com/office/drawing/2014/main" id="{E5C6DB8B-EA2F-4FEE-80E7-8C3D816CA5A8}"/>
              </a:ext>
            </a:extLst>
          </p:cNvPr>
          <p:cNvSpPr/>
          <p:nvPr/>
        </p:nvSpPr>
        <p:spPr>
          <a:xfrm>
            <a:off x="279961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a:extLst>
              <a:ext uri="{FF2B5EF4-FFF2-40B4-BE49-F238E27FC236}">
                <a16:creationId xmlns:a16="http://schemas.microsoft.com/office/drawing/2014/main" id="{E922A78E-E6DA-43F1-958C-F193A1FFD01A}"/>
              </a:ext>
            </a:extLst>
          </p:cNvPr>
          <p:cNvSpPr/>
          <p:nvPr/>
        </p:nvSpPr>
        <p:spPr>
          <a:xfrm>
            <a:off x="167058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20B6B3C5-28B3-49C3-AA00-984421BBAD0B}"/>
              </a:ext>
            </a:extLst>
          </p:cNvPr>
          <p:cNvSpPr/>
          <p:nvPr/>
        </p:nvSpPr>
        <p:spPr>
          <a:xfrm>
            <a:off x="8105372" y="3647762"/>
            <a:ext cx="2991781" cy="923330"/>
          </a:xfrm>
          <a:prstGeom prst="rect">
            <a:avLst/>
          </a:prstGeom>
        </p:spPr>
        <p:txBody>
          <a:bodyPr wrap="none">
            <a:spAutoFit/>
          </a:bodyPr>
          <a:lstStyle/>
          <a:p>
            <a:r>
              <a:rPr lang="en-US" altLang="zh-CN" sz="5400" b="1" dirty="0">
                <a:solidFill>
                  <a:srgbClr val="7E0C6E"/>
                </a:solidFill>
                <a:effectLst>
                  <a:outerShdw blurRad="50800" dist="38100" dir="2700000" algn="tl" rotWithShape="0">
                    <a:prstClr val="black">
                      <a:alpha val="40000"/>
                    </a:prstClr>
                  </a:outerShdw>
                </a:effectLst>
                <a:latin typeface="+mj-ea"/>
                <a:ea typeface="+mj-ea"/>
              </a:rPr>
              <a:t>ALU</a:t>
            </a:r>
            <a:r>
              <a:rPr lang="zh-CN" altLang="en-US" sz="5400" b="1" dirty="0">
                <a:solidFill>
                  <a:srgbClr val="7E0C6E"/>
                </a:solidFill>
                <a:effectLst>
                  <a:outerShdw blurRad="50800" dist="38100" dir="2700000" algn="tl" rotWithShape="0">
                    <a:prstClr val="black">
                      <a:alpha val="40000"/>
                    </a:prstClr>
                  </a:outerShdw>
                </a:effectLst>
                <a:latin typeface="+mj-ea"/>
                <a:ea typeface="+mj-ea"/>
              </a:rPr>
              <a:t>控制</a:t>
            </a:r>
          </a:p>
        </p:txBody>
      </p:sp>
      <p:sp>
        <p:nvSpPr>
          <p:cNvPr id="16" name="矩形 15">
            <a:extLst>
              <a:ext uri="{FF2B5EF4-FFF2-40B4-BE49-F238E27FC236}">
                <a16:creationId xmlns:a16="http://schemas.microsoft.com/office/drawing/2014/main" id="{606AF47E-4551-4E31-846E-076521C58770}"/>
              </a:ext>
            </a:extLst>
          </p:cNvPr>
          <p:cNvSpPr/>
          <p:nvPr/>
        </p:nvSpPr>
        <p:spPr>
          <a:xfrm>
            <a:off x="8600026" y="2080780"/>
            <a:ext cx="2002471" cy="1862048"/>
          </a:xfrm>
          <a:prstGeom prst="rect">
            <a:avLst/>
          </a:prstGeom>
          <a:noFill/>
        </p:spPr>
        <p:txBody>
          <a:bodyPr wrap="none">
            <a:spAutoFit/>
          </a:bodyPr>
          <a:lstStyle/>
          <a:p>
            <a:r>
              <a:rPr lang="en-US" altLang="zh-CN"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05</a:t>
            </a:r>
            <a:endParaRPr lang="zh-CN" altLang="en-US"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p:txBody>
      </p:sp>
      <p:pic>
        <p:nvPicPr>
          <p:cNvPr id="30" name="图片占位符 29">
            <a:extLst>
              <a:ext uri="{FF2B5EF4-FFF2-40B4-BE49-F238E27FC236}">
                <a16:creationId xmlns:a16="http://schemas.microsoft.com/office/drawing/2014/main" id="{F9119BEF-E311-431F-A492-1E03D11BCA18}"/>
              </a:ext>
            </a:extLst>
          </p:cNvPr>
          <p:cNvPicPr>
            <a:picLocks noGrp="1" noChangeAspect="1"/>
          </p:cNvPicPr>
          <p:nvPr>
            <p:ph type="pic" sz="quarter" idx="10"/>
          </p:nvPr>
        </p:nvPicPr>
        <p:blipFill>
          <a:blip r:embed="rId4"/>
          <a:srcRect l="59" r="59"/>
          <a:stretch>
            <a:fillRect/>
          </a:stretch>
        </p:blipFill>
        <p:spPr>
          <a:xfrm>
            <a:off x="541338" y="0"/>
            <a:ext cx="5145087" cy="6858000"/>
          </a:xfrm>
          <a:prstGeom prst="rect">
            <a:avLst/>
          </a:prstGeom>
        </p:spPr>
      </p:pic>
    </p:spTree>
    <p:extLst>
      <p:ext uri="{BB962C8B-B14F-4D97-AF65-F5344CB8AC3E}">
        <p14:creationId xmlns:p14="http://schemas.microsoft.com/office/powerpoint/2010/main" val="4016087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49802" cy="584775"/>
          </a:xfrm>
          <a:prstGeom prst="rect">
            <a:avLst/>
          </a:prstGeom>
        </p:spPr>
        <p:txBody>
          <a:bodyPr wrap="none">
            <a:spAutoFit/>
          </a:bodyPr>
          <a:lstStyle/>
          <a:p>
            <a:r>
              <a:rPr lang="en-US" altLang="zh-CN" sz="3200" b="1" dirty="0">
                <a:solidFill>
                  <a:srgbClr val="7E0C6E"/>
                </a:solidFill>
                <a:latin typeface="+mn-ea"/>
              </a:rPr>
              <a:t>ALU</a:t>
            </a:r>
            <a:r>
              <a:rPr lang="zh-CN" altLang="en-US" sz="3200" b="1" dirty="0">
                <a:solidFill>
                  <a:srgbClr val="7E0C6E"/>
                </a:solidFill>
                <a:latin typeface="+mn-ea"/>
              </a:rPr>
              <a:t>控制</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23" y="1150373"/>
            <a:ext cx="7486901" cy="4939395"/>
          </a:xfrm>
          <a:prstGeom prst="rect">
            <a:avLst/>
          </a:prstGeom>
        </p:spPr>
      </p:pic>
      <p:sp>
        <p:nvSpPr>
          <p:cNvPr id="3" name="矩形 2"/>
          <p:cNvSpPr/>
          <p:nvPr/>
        </p:nvSpPr>
        <p:spPr>
          <a:xfrm>
            <a:off x="4049173" y="3084945"/>
            <a:ext cx="1566536" cy="1782619"/>
          </a:xfrm>
          <a:prstGeom prst="rect">
            <a:avLst/>
          </a:prstGeom>
          <a:noFill/>
          <a:ln w="508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100292" y="2742907"/>
            <a:ext cx="3962400" cy="1754326"/>
          </a:xfrm>
          <a:prstGeom prst="rect">
            <a:avLst/>
          </a:prstGeom>
          <a:noFill/>
        </p:spPr>
        <p:txBody>
          <a:bodyPr wrap="square" rtlCol="0">
            <a:spAutoFit/>
          </a:bodyPr>
          <a:lstStyle/>
          <a:p>
            <a:r>
              <a:rPr lang="zh-CN" altLang="en-US" dirty="0"/>
              <a:t>上一小节中，我们已经得到了这样一个完整的数据通路，但还有一些细节没有解决。其中很重要的一点是，对于不同的指令，我们应该如何决定这个</a:t>
            </a:r>
            <a:r>
              <a:rPr lang="en-US" altLang="zh-CN" dirty="0"/>
              <a:t>ALU</a:t>
            </a:r>
            <a:r>
              <a:rPr lang="zh-CN" altLang="en-US" dirty="0"/>
              <a:t>（红色框标明）具体应该做什么。</a:t>
            </a:r>
          </a:p>
        </p:txBody>
      </p:sp>
    </p:spTree>
    <p:extLst>
      <p:ext uri="{BB962C8B-B14F-4D97-AF65-F5344CB8AC3E}">
        <p14:creationId xmlns:p14="http://schemas.microsoft.com/office/powerpoint/2010/main" val="4250709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B4FD0D-902E-44AF-A1BD-6907471F9A43}"/>
              </a:ext>
            </a:extLst>
          </p:cNvPr>
          <p:cNvSpPr/>
          <p:nvPr/>
        </p:nvSpPr>
        <p:spPr>
          <a:xfrm>
            <a:off x="695154" y="135985"/>
            <a:ext cx="1849802" cy="584775"/>
          </a:xfrm>
          <a:prstGeom prst="rect">
            <a:avLst/>
          </a:prstGeom>
        </p:spPr>
        <p:txBody>
          <a:bodyPr wrap="none">
            <a:spAutoFit/>
          </a:bodyPr>
          <a:lstStyle/>
          <a:p>
            <a:r>
              <a:rPr lang="en-US" altLang="zh-CN" sz="3200" b="1" dirty="0">
                <a:solidFill>
                  <a:srgbClr val="7E0C6E"/>
                </a:solidFill>
                <a:latin typeface="+mn-ea"/>
              </a:rPr>
              <a:t>ALU</a:t>
            </a:r>
            <a:r>
              <a:rPr lang="zh-CN" altLang="en-US" sz="3200" b="1" dirty="0">
                <a:solidFill>
                  <a:srgbClr val="7E0C6E"/>
                </a:solidFill>
                <a:latin typeface="+mn-ea"/>
              </a:rPr>
              <a:t>控制</a:t>
            </a:r>
          </a:p>
        </p:txBody>
      </p:sp>
      <p:sp>
        <p:nvSpPr>
          <p:cNvPr id="3" name="文本框 2"/>
          <p:cNvSpPr txBox="1"/>
          <p:nvPr/>
        </p:nvSpPr>
        <p:spPr>
          <a:xfrm>
            <a:off x="544944" y="1932115"/>
            <a:ext cx="4959927" cy="400110"/>
          </a:xfrm>
          <a:prstGeom prst="rect">
            <a:avLst/>
          </a:prstGeom>
          <a:noFill/>
        </p:spPr>
        <p:txBody>
          <a:bodyPr wrap="square" rtlCol="0">
            <a:spAutoFit/>
          </a:bodyPr>
          <a:lstStyle/>
          <a:p>
            <a:r>
              <a:rPr lang="zh-CN" altLang="en-US" sz="2000" dirty="0">
                <a:solidFill>
                  <a:srgbClr val="7E0C6E"/>
                </a:solidFill>
                <a:latin typeface="+mn-ea"/>
              </a:rPr>
              <a:t>对于</a:t>
            </a:r>
            <a:r>
              <a:rPr lang="en-US" altLang="zh-CN" sz="2000" dirty="0">
                <a:solidFill>
                  <a:srgbClr val="7E0C6E"/>
                </a:solidFill>
                <a:latin typeface="+mn-ea"/>
              </a:rPr>
              <a:t>RISC-Ⅴ</a:t>
            </a:r>
            <a:r>
              <a:rPr lang="zh-CN" altLang="en-US" sz="2000" dirty="0">
                <a:solidFill>
                  <a:srgbClr val="7E0C6E"/>
                </a:solidFill>
                <a:latin typeface="+mn-ea"/>
              </a:rPr>
              <a:t>的四种指令，</a:t>
            </a:r>
            <a:r>
              <a:rPr lang="en-US" altLang="zh-CN" sz="2000" dirty="0">
                <a:solidFill>
                  <a:srgbClr val="7E0C6E"/>
                </a:solidFill>
                <a:latin typeface="+mn-ea"/>
              </a:rPr>
              <a:t>ALU</a:t>
            </a:r>
            <a:r>
              <a:rPr lang="zh-CN" altLang="en-US" sz="2000" dirty="0">
                <a:solidFill>
                  <a:srgbClr val="7E0C6E"/>
                </a:solidFill>
                <a:latin typeface="+mn-ea"/>
              </a:rPr>
              <a:t>要做什么？</a:t>
            </a:r>
          </a:p>
        </p:txBody>
      </p:sp>
      <p:sp>
        <p:nvSpPr>
          <p:cNvPr id="4" name="文本框 3"/>
          <p:cNvSpPr txBox="1"/>
          <p:nvPr/>
        </p:nvSpPr>
        <p:spPr>
          <a:xfrm>
            <a:off x="544944" y="3369709"/>
            <a:ext cx="4779225" cy="1200329"/>
          </a:xfrm>
          <a:prstGeom prst="rect">
            <a:avLst/>
          </a:prstGeom>
          <a:noFill/>
        </p:spPr>
        <p:txBody>
          <a:bodyPr wrap="square" rtlCol="0">
            <a:spAutoFit/>
          </a:bodyPr>
          <a:lstStyle/>
          <a:p>
            <a:r>
              <a:rPr lang="zh-CN" altLang="en-US" sz="2400" b="1" dirty="0">
                <a:solidFill>
                  <a:srgbClr val="7E0C6E"/>
                </a:solidFill>
                <a:latin typeface="+mn-ea"/>
              </a:rPr>
              <a:t>载入</a:t>
            </a:r>
            <a:r>
              <a:rPr lang="en-US" altLang="zh-CN" sz="2400" b="1" dirty="0">
                <a:solidFill>
                  <a:srgbClr val="7E0C6E"/>
                </a:solidFill>
                <a:latin typeface="+mn-ea"/>
              </a:rPr>
              <a:t>/</a:t>
            </a:r>
            <a:r>
              <a:rPr lang="zh-CN" altLang="en-US" sz="2400" b="1" dirty="0">
                <a:solidFill>
                  <a:srgbClr val="7E0C6E"/>
                </a:solidFill>
                <a:latin typeface="+mn-ea"/>
              </a:rPr>
              <a:t>存储指令：</a:t>
            </a:r>
            <a:r>
              <a:rPr lang="en-US" altLang="zh-CN" sz="2400" b="1" dirty="0">
                <a:solidFill>
                  <a:srgbClr val="7E0C6E"/>
                </a:solidFill>
                <a:latin typeface="+mn-ea"/>
              </a:rPr>
              <a:t>add</a:t>
            </a:r>
          </a:p>
          <a:p>
            <a:r>
              <a:rPr lang="zh-CN" altLang="en-US" sz="2400" b="1" dirty="0">
                <a:solidFill>
                  <a:srgbClr val="7E0C6E"/>
                </a:solidFill>
                <a:latin typeface="+mn-ea"/>
              </a:rPr>
              <a:t>跳转指令：</a:t>
            </a:r>
            <a:r>
              <a:rPr lang="en-US" altLang="zh-CN" sz="2400" b="1" dirty="0">
                <a:solidFill>
                  <a:srgbClr val="7E0C6E"/>
                </a:solidFill>
                <a:latin typeface="+mn-ea"/>
              </a:rPr>
              <a:t>subtract</a:t>
            </a:r>
          </a:p>
          <a:p>
            <a:r>
              <a:rPr lang="en-US" altLang="zh-CN" sz="2400" b="1" dirty="0">
                <a:solidFill>
                  <a:srgbClr val="7E0C6E"/>
                </a:solidFill>
                <a:latin typeface="+mn-ea"/>
              </a:rPr>
              <a:t>R</a:t>
            </a:r>
            <a:r>
              <a:rPr lang="zh-CN" altLang="en-US" sz="2400" b="1" dirty="0">
                <a:solidFill>
                  <a:srgbClr val="7E0C6E"/>
                </a:solidFill>
                <a:latin typeface="+mn-ea"/>
              </a:rPr>
              <a:t>型算术指令：取决于具体的算术</a:t>
            </a:r>
          </a:p>
        </p:txBody>
      </p:sp>
      <p:sp>
        <p:nvSpPr>
          <p:cNvPr id="5" name="文本框 4"/>
          <p:cNvSpPr txBox="1"/>
          <p:nvPr/>
        </p:nvSpPr>
        <p:spPr>
          <a:xfrm>
            <a:off x="5663975" y="1932115"/>
            <a:ext cx="5805056" cy="400110"/>
          </a:xfrm>
          <a:prstGeom prst="rect">
            <a:avLst/>
          </a:prstGeom>
          <a:noFill/>
        </p:spPr>
        <p:txBody>
          <a:bodyPr wrap="square" rtlCol="0">
            <a:spAutoFit/>
          </a:bodyPr>
          <a:lstStyle/>
          <a:p>
            <a:r>
              <a:rPr lang="en-US" altLang="zh-CN" sz="2000" dirty="0">
                <a:solidFill>
                  <a:srgbClr val="7E0C6E"/>
                </a:solidFill>
                <a:latin typeface="+mn-ea"/>
              </a:rPr>
              <a:t>RISC-Ⅴ ALU</a:t>
            </a:r>
            <a:r>
              <a:rPr lang="zh-CN" altLang="en-US" sz="2000" dirty="0">
                <a:solidFill>
                  <a:srgbClr val="7E0C6E"/>
                </a:solidFill>
                <a:latin typeface="+mn-ea"/>
              </a:rPr>
              <a:t>定义了四种控制线和对应的四种功能</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781" y="2805159"/>
            <a:ext cx="6484437" cy="2101139"/>
          </a:xfrm>
          <a:prstGeom prst="rect">
            <a:avLst/>
          </a:prstGeom>
        </p:spPr>
      </p:pic>
      <p:sp>
        <p:nvSpPr>
          <p:cNvPr id="7" name="文本框 6"/>
          <p:cNvSpPr txBox="1"/>
          <p:nvPr/>
        </p:nvSpPr>
        <p:spPr>
          <a:xfrm>
            <a:off x="544944" y="5607522"/>
            <a:ext cx="8913092" cy="400110"/>
          </a:xfrm>
          <a:prstGeom prst="rect">
            <a:avLst/>
          </a:prstGeom>
          <a:noFill/>
        </p:spPr>
        <p:txBody>
          <a:bodyPr wrap="square" rtlCol="0">
            <a:spAutoFit/>
          </a:bodyPr>
          <a:lstStyle/>
          <a:p>
            <a:r>
              <a:rPr lang="en-US" altLang="zh-CN" sz="2000" dirty="0">
                <a:solidFill>
                  <a:srgbClr val="7E0C6E"/>
                </a:solidFill>
                <a:latin typeface="+mn-ea"/>
              </a:rPr>
              <a:t>Task</a:t>
            </a:r>
            <a:r>
              <a:rPr lang="zh-CN" altLang="en-US" sz="2000" dirty="0">
                <a:solidFill>
                  <a:srgbClr val="7E0C6E"/>
                </a:solidFill>
                <a:latin typeface="+mn-ea"/>
              </a:rPr>
              <a:t>：首先要区分这三种指令，然后对于</a:t>
            </a:r>
            <a:r>
              <a:rPr lang="en-US" altLang="zh-CN" sz="2000" dirty="0">
                <a:solidFill>
                  <a:srgbClr val="7E0C6E"/>
                </a:solidFill>
                <a:latin typeface="+mn-ea"/>
              </a:rPr>
              <a:t>R</a:t>
            </a:r>
            <a:r>
              <a:rPr lang="zh-CN" altLang="en-US" sz="2000" dirty="0">
                <a:solidFill>
                  <a:srgbClr val="7E0C6E"/>
                </a:solidFill>
                <a:latin typeface="+mn-ea"/>
              </a:rPr>
              <a:t>型指令需要知道具体做什么运算</a:t>
            </a:r>
          </a:p>
        </p:txBody>
      </p:sp>
    </p:spTree>
    <p:extLst>
      <p:ext uri="{BB962C8B-B14F-4D97-AF65-F5344CB8AC3E}">
        <p14:creationId xmlns:p14="http://schemas.microsoft.com/office/powerpoint/2010/main" val="323633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49802" cy="584775"/>
          </a:xfrm>
          <a:prstGeom prst="rect">
            <a:avLst/>
          </a:prstGeom>
        </p:spPr>
        <p:txBody>
          <a:bodyPr wrap="none">
            <a:spAutoFit/>
          </a:bodyPr>
          <a:lstStyle/>
          <a:p>
            <a:r>
              <a:rPr lang="en-US" altLang="zh-CN" sz="3200" b="1" dirty="0">
                <a:solidFill>
                  <a:srgbClr val="7E0C6E"/>
                </a:solidFill>
                <a:latin typeface="+mn-ea"/>
              </a:rPr>
              <a:t>ALU</a:t>
            </a:r>
            <a:r>
              <a:rPr lang="zh-CN" altLang="en-US" sz="3200" b="1" dirty="0">
                <a:solidFill>
                  <a:srgbClr val="7E0C6E"/>
                </a:solidFill>
                <a:latin typeface="+mn-ea"/>
              </a:rPr>
              <a:t>控制</a:t>
            </a:r>
          </a:p>
        </p:txBody>
      </p:sp>
      <p:sp>
        <p:nvSpPr>
          <p:cNvPr id="7" name="文本框 6"/>
          <p:cNvSpPr txBox="1"/>
          <p:nvPr/>
        </p:nvSpPr>
        <p:spPr>
          <a:xfrm>
            <a:off x="1052945" y="4869279"/>
            <a:ext cx="9929091" cy="1015663"/>
          </a:xfrm>
          <a:prstGeom prst="rect">
            <a:avLst/>
          </a:prstGeom>
          <a:noFill/>
        </p:spPr>
        <p:txBody>
          <a:bodyPr wrap="square" rtlCol="0">
            <a:spAutoFit/>
          </a:bodyPr>
          <a:lstStyle/>
          <a:p>
            <a:r>
              <a:rPr lang="zh-CN" altLang="en-US" sz="2000" dirty="0">
                <a:solidFill>
                  <a:srgbClr val="7E0C6E"/>
                </a:solidFill>
                <a:latin typeface="+mn-ea"/>
              </a:rPr>
              <a:t>多级译码</a:t>
            </a:r>
            <a:r>
              <a:rPr lang="en-US" altLang="zh-CN" sz="2000" dirty="0">
                <a:solidFill>
                  <a:srgbClr val="7E0C6E"/>
                </a:solidFill>
                <a:latin typeface="+mn-ea"/>
              </a:rPr>
              <a:t>——</a:t>
            </a:r>
            <a:r>
              <a:rPr lang="zh-CN" altLang="en-US" sz="2000" dirty="0">
                <a:solidFill>
                  <a:srgbClr val="7E0C6E"/>
                </a:solidFill>
                <a:latin typeface="+mn-ea"/>
              </a:rPr>
              <a:t>先用</a:t>
            </a:r>
            <a:r>
              <a:rPr lang="en-US" altLang="zh-CN" sz="2000" dirty="0" err="1">
                <a:solidFill>
                  <a:srgbClr val="7E0C6E"/>
                </a:solidFill>
                <a:latin typeface="+mn-ea"/>
              </a:rPr>
              <a:t>ALUop</a:t>
            </a:r>
            <a:r>
              <a:rPr lang="zh-CN" altLang="en-US" sz="2000" dirty="0">
                <a:solidFill>
                  <a:srgbClr val="7E0C6E"/>
                </a:solidFill>
                <a:latin typeface="+mn-ea"/>
              </a:rPr>
              <a:t>信号区分三种指令，如果是</a:t>
            </a:r>
            <a:r>
              <a:rPr lang="en-US" altLang="zh-CN" sz="2000" dirty="0">
                <a:solidFill>
                  <a:srgbClr val="7E0C6E"/>
                </a:solidFill>
                <a:latin typeface="+mn-ea"/>
              </a:rPr>
              <a:t>R</a:t>
            </a:r>
            <a:r>
              <a:rPr lang="zh-CN" altLang="en-US" sz="2000" dirty="0">
                <a:solidFill>
                  <a:srgbClr val="7E0C6E"/>
                </a:solidFill>
                <a:latin typeface="+mn-ea"/>
              </a:rPr>
              <a:t>型指令，再根据</a:t>
            </a:r>
            <a:r>
              <a:rPr lang="en-US" altLang="zh-CN" sz="2000" dirty="0">
                <a:solidFill>
                  <a:srgbClr val="7E0C6E"/>
                </a:solidFill>
                <a:latin typeface="+mn-ea"/>
              </a:rPr>
              <a:t>funct7</a:t>
            </a:r>
            <a:r>
              <a:rPr lang="zh-CN" altLang="en-US" sz="2000" dirty="0">
                <a:solidFill>
                  <a:srgbClr val="7E0C6E"/>
                </a:solidFill>
                <a:latin typeface="+mn-ea"/>
              </a:rPr>
              <a:t>和</a:t>
            </a:r>
            <a:r>
              <a:rPr lang="en-US" altLang="zh-CN" sz="2000" dirty="0">
                <a:solidFill>
                  <a:srgbClr val="7E0C6E"/>
                </a:solidFill>
                <a:latin typeface="+mn-ea"/>
              </a:rPr>
              <a:t>funct3</a:t>
            </a:r>
            <a:r>
              <a:rPr lang="zh-CN" altLang="en-US" sz="2000" dirty="0">
                <a:solidFill>
                  <a:srgbClr val="7E0C6E"/>
                </a:solidFill>
                <a:latin typeface="+mn-ea"/>
              </a:rPr>
              <a:t>字段确定要执行的函数运算；否则不需要关心</a:t>
            </a:r>
            <a:r>
              <a:rPr lang="en-US" altLang="zh-CN" sz="2000" dirty="0" err="1">
                <a:solidFill>
                  <a:srgbClr val="7E0C6E"/>
                </a:solidFill>
                <a:latin typeface="+mn-ea"/>
              </a:rPr>
              <a:t>funct</a:t>
            </a:r>
            <a:r>
              <a:rPr lang="zh-CN" altLang="en-US" sz="2000" dirty="0">
                <a:solidFill>
                  <a:srgbClr val="7E0C6E"/>
                </a:solidFill>
                <a:latin typeface="+mn-ea"/>
              </a:rPr>
              <a:t>字段。这样一来可以减小主控制单元规模，减小延迟。</a:t>
            </a:r>
            <a:endParaRPr lang="en-US" altLang="zh-CN" sz="2000" dirty="0">
              <a:solidFill>
                <a:srgbClr val="7E0C6E"/>
              </a:solidFill>
              <a:latin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20" y="1163580"/>
            <a:ext cx="11466430" cy="3428608"/>
          </a:xfrm>
          <a:prstGeom prst="rect">
            <a:avLst/>
          </a:prstGeom>
        </p:spPr>
      </p:pic>
    </p:spTree>
    <p:extLst>
      <p:ext uri="{BB962C8B-B14F-4D97-AF65-F5344CB8AC3E}">
        <p14:creationId xmlns:p14="http://schemas.microsoft.com/office/powerpoint/2010/main" val="44595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49802" cy="584775"/>
          </a:xfrm>
          <a:prstGeom prst="rect">
            <a:avLst/>
          </a:prstGeom>
        </p:spPr>
        <p:txBody>
          <a:bodyPr wrap="none">
            <a:spAutoFit/>
          </a:bodyPr>
          <a:lstStyle/>
          <a:p>
            <a:r>
              <a:rPr lang="en-US" altLang="zh-CN" sz="3200" b="1" dirty="0">
                <a:solidFill>
                  <a:srgbClr val="7E0C6E"/>
                </a:solidFill>
                <a:latin typeface="+mn-ea"/>
              </a:rPr>
              <a:t>ALU</a:t>
            </a:r>
            <a:r>
              <a:rPr lang="zh-CN" altLang="en-US" sz="3200" b="1" dirty="0">
                <a:solidFill>
                  <a:srgbClr val="7E0C6E"/>
                </a:solidFill>
                <a:latin typeface="+mn-ea"/>
              </a:rPr>
              <a:t>控制</a:t>
            </a:r>
          </a:p>
        </p:txBody>
      </p:sp>
      <p:sp>
        <p:nvSpPr>
          <p:cNvPr id="7" name="文本框 6"/>
          <p:cNvSpPr txBox="1"/>
          <p:nvPr/>
        </p:nvSpPr>
        <p:spPr>
          <a:xfrm>
            <a:off x="695154" y="1414879"/>
            <a:ext cx="9929091" cy="400110"/>
          </a:xfrm>
          <a:prstGeom prst="rect">
            <a:avLst/>
          </a:prstGeom>
          <a:noFill/>
        </p:spPr>
        <p:txBody>
          <a:bodyPr wrap="square" rtlCol="0">
            <a:spAutoFit/>
          </a:bodyPr>
          <a:lstStyle/>
          <a:p>
            <a:r>
              <a:rPr lang="zh-CN" altLang="en-US" sz="2000" dirty="0">
                <a:solidFill>
                  <a:srgbClr val="7E0C6E"/>
                </a:solidFill>
                <a:latin typeface="+mn-ea"/>
              </a:rPr>
              <a:t>最终得到这样一个真值表。</a:t>
            </a:r>
            <a:endParaRPr lang="en-US" altLang="zh-CN" sz="2000" dirty="0">
              <a:solidFill>
                <a:srgbClr val="7E0C6E"/>
              </a:solidFill>
              <a:latin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715" y="2833309"/>
            <a:ext cx="8298099" cy="2191273"/>
          </a:xfrm>
          <a:prstGeom prst="rect">
            <a:avLst/>
          </a:prstGeom>
        </p:spPr>
      </p:pic>
    </p:spTree>
    <p:extLst>
      <p:ext uri="{BB962C8B-B14F-4D97-AF65-F5344CB8AC3E}">
        <p14:creationId xmlns:p14="http://schemas.microsoft.com/office/powerpoint/2010/main" val="1220967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87DD850-F20D-431E-BA84-FA9EB10EA920}"/>
              </a:ext>
            </a:extLst>
          </p:cNvPr>
          <p:cNvPicPr>
            <a:picLocks noChangeAspect="1"/>
          </p:cNvPicPr>
          <p:nvPr/>
        </p:nvPicPr>
        <p:blipFill rotWithShape="1">
          <a:blip r:embed="rId3"/>
          <a:srcRect l="33745"/>
          <a:stretch/>
        </p:blipFill>
        <p:spPr>
          <a:xfrm>
            <a:off x="0" y="0"/>
            <a:ext cx="3408832" cy="6858000"/>
          </a:xfrm>
          <a:prstGeom prst="rect">
            <a:avLst/>
          </a:prstGeom>
        </p:spPr>
      </p:pic>
      <p:sp>
        <p:nvSpPr>
          <p:cNvPr id="13" name="平行四边形 12">
            <a:extLst>
              <a:ext uri="{FF2B5EF4-FFF2-40B4-BE49-F238E27FC236}">
                <a16:creationId xmlns:a16="http://schemas.microsoft.com/office/drawing/2014/main" id="{E5C6DB8B-EA2F-4FEE-80E7-8C3D816CA5A8}"/>
              </a:ext>
            </a:extLst>
          </p:cNvPr>
          <p:cNvSpPr/>
          <p:nvPr/>
        </p:nvSpPr>
        <p:spPr>
          <a:xfrm>
            <a:off x="279961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a:extLst>
              <a:ext uri="{FF2B5EF4-FFF2-40B4-BE49-F238E27FC236}">
                <a16:creationId xmlns:a16="http://schemas.microsoft.com/office/drawing/2014/main" id="{E922A78E-E6DA-43F1-958C-F193A1FFD01A}"/>
              </a:ext>
            </a:extLst>
          </p:cNvPr>
          <p:cNvSpPr/>
          <p:nvPr/>
        </p:nvSpPr>
        <p:spPr>
          <a:xfrm>
            <a:off x="167058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占位符 3">
            <a:extLst>
              <a:ext uri="{FF2B5EF4-FFF2-40B4-BE49-F238E27FC236}">
                <a16:creationId xmlns:a16="http://schemas.microsoft.com/office/drawing/2014/main" id="{53AB6783-8021-4960-BE85-017F9950B3D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4992" r="24992"/>
          <a:stretch>
            <a:fillRect/>
          </a:stretch>
        </p:blipFill>
        <p:spPr/>
      </p:pic>
      <p:sp>
        <p:nvSpPr>
          <p:cNvPr id="9" name="平行四边形 8">
            <a:extLst>
              <a:ext uri="{FF2B5EF4-FFF2-40B4-BE49-F238E27FC236}">
                <a16:creationId xmlns:a16="http://schemas.microsoft.com/office/drawing/2014/main" id="{1DB3A94B-ABEA-4166-BDBA-6EE5281F9618}"/>
              </a:ext>
            </a:extLst>
          </p:cNvPr>
          <p:cNvSpPr/>
          <p:nvPr/>
        </p:nvSpPr>
        <p:spPr>
          <a:xfrm>
            <a:off x="541550" y="0"/>
            <a:ext cx="5145510" cy="6858000"/>
          </a:xfrm>
          <a:prstGeom prst="parallelogram">
            <a:avLst>
              <a:gd name="adj" fmla="val 33076"/>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20B6B3C5-28B3-49C3-AA00-984421BBAD0B}"/>
              </a:ext>
            </a:extLst>
          </p:cNvPr>
          <p:cNvSpPr/>
          <p:nvPr/>
        </p:nvSpPr>
        <p:spPr>
          <a:xfrm>
            <a:off x="7066624" y="3631004"/>
            <a:ext cx="5032147" cy="923330"/>
          </a:xfrm>
          <a:prstGeom prst="rect">
            <a:avLst/>
          </a:prstGeom>
        </p:spPr>
        <p:txBody>
          <a:bodyPr wrap="none">
            <a:spAutoFit/>
          </a:bodyPr>
          <a:lstStyle/>
          <a:p>
            <a:r>
              <a:rPr lang="zh-CN" altLang="en-US" sz="5400" b="1" dirty="0">
                <a:solidFill>
                  <a:srgbClr val="7E0C6E"/>
                </a:solidFill>
                <a:effectLst>
                  <a:outerShdw blurRad="50800" dist="38100" dir="2700000" algn="tl" rotWithShape="0">
                    <a:prstClr val="black">
                      <a:alpha val="40000"/>
                    </a:prstClr>
                  </a:outerShdw>
                </a:effectLst>
                <a:latin typeface="+mj-ea"/>
                <a:ea typeface="+mj-ea"/>
              </a:rPr>
              <a:t>设计主控制单元</a:t>
            </a:r>
          </a:p>
        </p:txBody>
      </p:sp>
      <p:sp>
        <p:nvSpPr>
          <p:cNvPr id="27" name="矩形 26">
            <a:extLst>
              <a:ext uri="{FF2B5EF4-FFF2-40B4-BE49-F238E27FC236}">
                <a16:creationId xmlns:a16="http://schemas.microsoft.com/office/drawing/2014/main" id="{49DF8894-3031-4F62-B476-71A49A5A4193}"/>
              </a:ext>
            </a:extLst>
          </p:cNvPr>
          <p:cNvSpPr/>
          <p:nvPr/>
        </p:nvSpPr>
        <p:spPr>
          <a:xfrm>
            <a:off x="8600026" y="2080780"/>
            <a:ext cx="2002471" cy="1862048"/>
          </a:xfrm>
          <a:prstGeom prst="rect">
            <a:avLst/>
          </a:prstGeom>
          <a:noFill/>
        </p:spPr>
        <p:txBody>
          <a:bodyPr wrap="none">
            <a:spAutoFit/>
          </a:bodyPr>
          <a:lstStyle/>
          <a:p>
            <a:r>
              <a:rPr lang="en-US" altLang="zh-CN"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06</a:t>
            </a:r>
            <a:endParaRPr lang="zh-CN" altLang="en-US"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1549419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3057247" cy="584775"/>
          </a:xfrm>
          <a:prstGeom prst="rect">
            <a:avLst/>
          </a:prstGeom>
        </p:spPr>
        <p:txBody>
          <a:bodyPr wrap="none">
            <a:spAutoFit/>
          </a:bodyPr>
          <a:lstStyle/>
          <a:p>
            <a:r>
              <a:rPr lang="zh-CN" altLang="en-US" sz="3200" b="1" dirty="0">
                <a:solidFill>
                  <a:srgbClr val="7E0C6E"/>
                </a:solidFill>
                <a:effectLst>
                  <a:outerShdw blurRad="50800" dist="38100" dir="2700000" algn="tl" rotWithShape="0">
                    <a:prstClr val="black">
                      <a:alpha val="40000"/>
                    </a:prstClr>
                  </a:outerShdw>
                </a:effectLst>
                <a:latin typeface="+mj-ea"/>
              </a:rPr>
              <a:t>设计主控制单元</a:t>
            </a:r>
          </a:p>
        </p:txBody>
      </p:sp>
      <p:sp>
        <p:nvSpPr>
          <p:cNvPr id="7" name="文本框 6"/>
          <p:cNvSpPr txBox="1"/>
          <p:nvPr/>
        </p:nvSpPr>
        <p:spPr>
          <a:xfrm>
            <a:off x="695154" y="1119315"/>
            <a:ext cx="2814664" cy="400110"/>
          </a:xfrm>
          <a:prstGeom prst="rect">
            <a:avLst/>
          </a:prstGeom>
          <a:noFill/>
        </p:spPr>
        <p:txBody>
          <a:bodyPr wrap="square" rtlCol="0">
            <a:spAutoFit/>
          </a:bodyPr>
          <a:lstStyle/>
          <a:p>
            <a:r>
              <a:rPr lang="zh-CN" altLang="en-US" sz="2000" dirty="0">
                <a:solidFill>
                  <a:srgbClr val="7E0C6E"/>
                </a:solidFill>
                <a:latin typeface="+mn-ea"/>
              </a:rPr>
              <a:t>目前完成了哪些工作？</a:t>
            </a:r>
            <a:endParaRPr lang="en-US" altLang="zh-CN" sz="2000" dirty="0">
              <a:solidFill>
                <a:srgbClr val="7E0C6E"/>
              </a:solidFill>
              <a:latin typeface="+mn-ea"/>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982"/>
          <a:stretch/>
        </p:blipFill>
        <p:spPr>
          <a:xfrm>
            <a:off x="4128655" y="987488"/>
            <a:ext cx="7777018" cy="5367131"/>
          </a:xfrm>
          <a:prstGeom prst="rect">
            <a:avLst/>
          </a:prstGeom>
        </p:spPr>
      </p:pic>
      <p:sp>
        <p:nvSpPr>
          <p:cNvPr id="8" name="矩形 7"/>
          <p:cNvSpPr/>
          <p:nvPr/>
        </p:nvSpPr>
        <p:spPr>
          <a:xfrm>
            <a:off x="8685827" y="3094182"/>
            <a:ext cx="1566536" cy="443346"/>
          </a:xfrm>
          <a:prstGeom prst="rect">
            <a:avLst/>
          </a:prstGeom>
          <a:noFill/>
          <a:ln w="508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665536" y="2974109"/>
            <a:ext cx="892282" cy="2327563"/>
          </a:xfrm>
          <a:prstGeom prst="rect">
            <a:avLst/>
          </a:prstGeom>
          <a:noFill/>
          <a:ln w="508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81236"/>
            <a:ext cx="5542498" cy="1773383"/>
          </a:xfrm>
          <a:prstGeom prst="rect">
            <a:avLst/>
          </a:prstGeom>
        </p:spPr>
      </p:pic>
    </p:spTree>
    <p:extLst>
      <p:ext uri="{BB962C8B-B14F-4D97-AF65-F5344CB8AC3E}">
        <p14:creationId xmlns:p14="http://schemas.microsoft.com/office/powerpoint/2010/main" val="4189262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5689" y="1119315"/>
            <a:ext cx="7836112" cy="4904458"/>
          </a:xfrm>
          <a:prstGeom prst="rect">
            <a:avLst/>
          </a:prstGeom>
        </p:spPr>
      </p:pic>
      <p:sp>
        <p:nvSpPr>
          <p:cNvPr id="3" name="矩形 2">
            <a:extLst>
              <a:ext uri="{FF2B5EF4-FFF2-40B4-BE49-F238E27FC236}">
                <a16:creationId xmlns:a16="http://schemas.microsoft.com/office/drawing/2014/main" id="{50B4FD0D-902E-44AF-A1BD-6907471F9A43}"/>
              </a:ext>
            </a:extLst>
          </p:cNvPr>
          <p:cNvSpPr/>
          <p:nvPr/>
        </p:nvSpPr>
        <p:spPr>
          <a:xfrm>
            <a:off x="695154" y="135985"/>
            <a:ext cx="3057247" cy="584775"/>
          </a:xfrm>
          <a:prstGeom prst="rect">
            <a:avLst/>
          </a:prstGeom>
        </p:spPr>
        <p:txBody>
          <a:bodyPr wrap="none">
            <a:spAutoFit/>
          </a:bodyPr>
          <a:lstStyle/>
          <a:p>
            <a:r>
              <a:rPr lang="zh-CN" altLang="en-US" sz="3200" b="1" dirty="0">
                <a:solidFill>
                  <a:srgbClr val="7E0C6E"/>
                </a:solidFill>
                <a:effectLst>
                  <a:outerShdw blurRad="50800" dist="38100" dir="2700000" algn="tl" rotWithShape="0">
                    <a:prstClr val="black">
                      <a:alpha val="40000"/>
                    </a:prstClr>
                  </a:outerShdw>
                </a:effectLst>
                <a:latin typeface="+mj-ea"/>
              </a:rPr>
              <a:t>设计主控制单元</a:t>
            </a:r>
          </a:p>
        </p:txBody>
      </p:sp>
      <p:sp>
        <p:nvSpPr>
          <p:cNvPr id="4" name="文本框 3"/>
          <p:cNvSpPr txBox="1"/>
          <p:nvPr/>
        </p:nvSpPr>
        <p:spPr>
          <a:xfrm>
            <a:off x="695154" y="1119315"/>
            <a:ext cx="2814664" cy="707886"/>
          </a:xfrm>
          <a:prstGeom prst="rect">
            <a:avLst/>
          </a:prstGeom>
          <a:noFill/>
        </p:spPr>
        <p:txBody>
          <a:bodyPr wrap="square" rtlCol="0">
            <a:spAutoFit/>
          </a:bodyPr>
          <a:lstStyle/>
          <a:p>
            <a:r>
              <a:rPr lang="zh-CN" altLang="en-US" sz="2000" dirty="0">
                <a:solidFill>
                  <a:srgbClr val="7E0C6E"/>
                </a:solidFill>
                <a:latin typeface="+mn-ea"/>
              </a:rPr>
              <a:t>剩下的信号（蓝色）应该如何得到？</a:t>
            </a:r>
            <a:endParaRPr lang="en-US" altLang="zh-CN" sz="2000" dirty="0">
              <a:solidFill>
                <a:srgbClr val="7E0C6E"/>
              </a:solidFill>
              <a:latin typeface="+mn-ea"/>
            </a:endParaRPr>
          </a:p>
        </p:txBody>
      </p:sp>
    </p:spTree>
    <p:extLst>
      <p:ext uri="{BB962C8B-B14F-4D97-AF65-F5344CB8AC3E}">
        <p14:creationId xmlns:p14="http://schemas.microsoft.com/office/powerpoint/2010/main" val="3278250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0B4FD0D-902E-44AF-A1BD-6907471F9A43}"/>
              </a:ext>
            </a:extLst>
          </p:cNvPr>
          <p:cNvSpPr/>
          <p:nvPr/>
        </p:nvSpPr>
        <p:spPr>
          <a:xfrm>
            <a:off x="695154" y="135985"/>
            <a:ext cx="3057247" cy="584775"/>
          </a:xfrm>
          <a:prstGeom prst="rect">
            <a:avLst/>
          </a:prstGeom>
        </p:spPr>
        <p:txBody>
          <a:bodyPr wrap="none">
            <a:spAutoFit/>
          </a:bodyPr>
          <a:lstStyle/>
          <a:p>
            <a:r>
              <a:rPr lang="zh-CN" altLang="en-US" sz="3200" b="1" dirty="0">
                <a:solidFill>
                  <a:srgbClr val="7E0C6E"/>
                </a:solidFill>
                <a:effectLst>
                  <a:outerShdw blurRad="50800" dist="38100" dir="2700000" algn="tl" rotWithShape="0">
                    <a:prstClr val="black">
                      <a:alpha val="40000"/>
                    </a:prstClr>
                  </a:outerShdw>
                </a:effectLst>
                <a:latin typeface="+mj-ea"/>
              </a:rPr>
              <a:t>设计主控制单元</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37" y="1194031"/>
            <a:ext cx="7712831" cy="38674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8349" y="1194031"/>
            <a:ext cx="3493452" cy="2186478"/>
          </a:xfrm>
          <a:prstGeom prst="rect">
            <a:avLst/>
          </a:prstGeom>
        </p:spPr>
      </p:pic>
      <p:sp>
        <p:nvSpPr>
          <p:cNvPr id="7" name="文本框 6"/>
          <p:cNvSpPr txBox="1"/>
          <p:nvPr/>
        </p:nvSpPr>
        <p:spPr>
          <a:xfrm>
            <a:off x="8348349" y="4139606"/>
            <a:ext cx="2814664" cy="707886"/>
          </a:xfrm>
          <a:prstGeom prst="rect">
            <a:avLst/>
          </a:prstGeom>
          <a:noFill/>
        </p:spPr>
        <p:txBody>
          <a:bodyPr wrap="square" rtlCol="0">
            <a:spAutoFit/>
          </a:bodyPr>
          <a:lstStyle/>
          <a:p>
            <a:r>
              <a:rPr lang="zh-CN" altLang="en-US" sz="2000" dirty="0">
                <a:solidFill>
                  <a:srgbClr val="7E0C6E"/>
                </a:solidFill>
                <a:latin typeface="+mn-ea"/>
              </a:rPr>
              <a:t>对照上图，可以得到这几个信号的功能。</a:t>
            </a:r>
            <a:endParaRPr lang="en-US" altLang="zh-CN" sz="2000" dirty="0">
              <a:solidFill>
                <a:srgbClr val="7E0C6E"/>
              </a:solidFill>
              <a:latin typeface="+mn-ea"/>
            </a:endParaRPr>
          </a:p>
        </p:txBody>
      </p:sp>
    </p:spTree>
    <p:extLst>
      <p:ext uri="{BB962C8B-B14F-4D97-AF65-F5344CB8AC3E}">
        <p14:creationId xmlns:p14="http://schemas.microsoft.com/office/powerpoint/2010/main" val="4033036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415772" cy="584775"/>
          </a:xfrm>
          <a:prstGeom prst="rect">
            <a:avLst/>
          </a:prstGeom>
        </p:spPr>
        <p:txBody>
          <a:bodyPr wrap="none">
            <a:spAutoFit/>
          </a:bodyPr>
          <a:lstStyle/>
          <a:p>
            <a:r>
              <a:rPr lang="zh-CN" altLang="en-US" sz="3200" b="1" dirty="0">
                <a:solidFill>
                  <a:srgbClr val="7E0C6E"/>
                </a:solidFill>
                <a:latin typeface="+mn-ea"/>
              </a:rPr>
              <a:t>问题树</a:t>
            </a:r>
          </a:p>
        </p:txBody>
      </p:sp>
      <p:sp>
        <p:nvSpPr>
          <p:cNvPr id="15" name="矩形 14">
            <a:extLst>
              <a:ext uri="{FF2B5EF4-FFF2-40B4-BE49-F238E27FC236}">
                <a16:creationId xmlns:a16="http://schemas.microsoft.com/office/drawing/2014/main" id="{EE7F946C-F17E-4D98-AEA2-14D1C04CA9FC}"/>
              </a:ext>
            </a:extLst>
          </p:cNvPr>
          <p:cNvSpPr/>
          <p:nvPr/>
        </p:nvSpPr>
        <p:spPr>
          <a:xfrm>
            <a:off x="2545046" y="5926220"/>
            <a:ext cx="8713258" cy="369332"/>
          </a:xfrm>
          <a:prstGeom prst="rect">
            <a:avLst/>
          </a:prstGeom>
        </p:spPr>
        <p:txBody>
          <a:bodyPr wrap="square">
            <a:spAutoFit/>
          </a:bodyPr>
          <a:lstStyle/>
          <a:p>
            <a:r>
              <a:rPr lang="en-US" altLang="zh-CN" dirty="0"/>
              <a:t>https://nankai.feishu.cn/mindnotes/bmncnaidldeW5KzjNpZeEA27Gxc</a:t>
            </a:r>
            <a:endParaRPr lang="zh-CN" altLang="zh-CN" dirty="0"/>
          </a:p>
        </p:txBody>
      </p:sp>
      <p:pic>
        <p:nvPicPr>
          <p:cNvPr id="4" name="图片 3">
            <a:extLst>
              <a:ext uri="{FF2B5EF4-FFF2-40B4-BE49-F238E27FC236}">
                <a16:creationId xmlns:a16="http://schemas.microsoft.com/office/drawing/2014/main" id="{C16CB4C7-1CE0-4DE5-8129-F966207C93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19246"/>
            <a:ext cx="12192000" cy="4019507"/>
          </a:xfrm>
          <a:prstGeom prst="rect">
            <a:avLst/>
          </a:prstGeom>
        </p:spPr>
      </p:pic>
    </p:spTree>
    <p:extLst>
      <p:ext uri="{BB962C8B-B14F-4D97-AF65-F5344CB8AC3E}">
        <p14:creationId xmlns:p14="http://schemas.microsoft.com/office/powerpoint/2010/main" val="771704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0B4FD0D-902E-44AF-A1BD-6907471F9A43}"/>
              </a:ext>
            </a:extLst>
          </p:cNvPr>
          <p:cNvSpPr/>
          <p:nvPr/>
        </p:nvSpPr>
        <p:spPr>
          <a:xfrm>
            <a:off x="695154" y="135985"/>
            <a:ext cx="3057247" cy="584775"/>
          </a:xfrm>
          <a:prstGeom prst="rect">
            <a:avLst/>
          </a:prstGeom>
        </p:spPr>
        <p:txBody>
          <a:bodyPr wrap="none">
            <a:spAutoFit/>
          </a:bodyPr>
          <a:lstStyle/>
          <a:p>
            <a:r>
              <a:rPr lang="zh-CN" altLang="en-US" sz="3200" b="1" dirty="0">
                <a:solidFill>
                  <a:srgbClr val="7E0C6E"/>
                </a:solidFill>
                <a:effectLst>
                  <a:outerShdw blurRad="50800" dist="38100" dir="2700000" algn="tl" rotWithShape="0">
                    <a:prstClr val="black">
                      <a:alpha val="40000"/>
                    </a:prstClr>
                  </a:outerShdw>
                </a:effectLst>
                <a:latin typeface="+mj-ea"/>
              </a:rPr>
              <a:t>设计主控制单元</a:t>
            </a:r>
          </a:p>
        </p:txBody>
      </p:sp>
      <p:sp>
        <p:nvSpPr>
          <p:cNvPr id="7" name="文本框 6"/>
          <p:cNvSpPr txBox="1"/>
          <p:nvPr/>
        </p:nvSpPr>
        <p:spPr>
          <a:xfrm>
            <a:off x="695154" y="999242"/>
            <a:ext cx="4227828" cy="707886"/>
          </a:xfrm>
          <a:prstGeom prst="rect">
            <a:avLst/>
          </a:prstGeom>
          <a:noFill/>
        </p:spPr>
        <p:txBody>
          <a:bodyPr wrap="square" rtlCol="0">
            <a:spAutoFit/>
          </a:bodyPr>
          <a:lstStyle/>
          <a:p>
            <a:r>
              <a:rPr lang="zh-CN" altLang="en-US" sz="2000" dirty="0">
                <a:solidFill>
                  <a:srgbClr val="7E0C6E"/>
                </a:solidFill>
                <a:latin typeface="+mn-ea"/>
              </a:rPr>
              <a:t>最终可以得到这样一个完整的简单数据通路</a:t>
            </a:r>
            <a:endParaRPr lang="en-US" altLang="zh-CN" sz="2000" dirty="0">
              <a:solidFill>
                <a:srgbClr val="7E0C6E"/>
              </a:solidFill>
              <a:latin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291" y="917161"/>
            <a:ext cx="6881091" cy="5375440"/>
          </a:xfrm>
          <a:prstGeom prst="rect">
            <a:avLst/>
          </a:prstGeom>
        </p:spPr>
      </p:pic>
    </p:spTree>
    <p:extLst>
      <p:ext uri="{BB962C8B-B14F-4D97-AF65-F5344CB8AC3E}">
        <p14:creationId xmlns:p14="http://schemas.microsoft.com/office/powerpoint/2010/main" val="506511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87DD850-F20D-431E-BA84-FA9EB10EA920}"/>
              </a:ext>
            </a:extLst>
          </p:cNvPr>
          <p:cNvPicPr>
            <a:picLocks noChangeAspect="1"/>
          </p:cNvPicPr>
          <p:nvPr/>
        </p:nvPicPr>
        <p:blipFill rotWithShape="1">
          <a:blip r:embed="rId3"/>
          <a:srcRect l="33745"/>
          <a:stretch/>
        </p:blipFill>
        <p:spPr>
          <a:xfrm>
            <a:off x="0" y="0"/>
            <a:ext cx="3408832" cy="6858000"/>
          </a:xfrm>
          <a:prstGeom prst="rect">
            <a:avLst/>
          </a:prstGeom>
        </p:spPr>
      </p:pic>
      <p:sp>
        <p:nvSpPr>
          <p:cNvPr id="13" name="平行四边形 12">
            <a:extLst>
              <a:ext uri="{FF2B5EF4-FFF2-40B4-BE49-F238E27FC236}">
                <a16:creationId xmlns:a16="http://schemas.microsoft.com/office/drawing/2014/main" id="{E5C6DB8B-EA2F-4FEE-80E7-8C3D816CA5A8}"/>
              </a:ext>
            </a:extLst>
          </p:cNvPr>
          <p:cNvSpPr/>
          <p:nvPr/>
        </p:nvSpPr>
        <p:spPr>
          <a:xfrm>
            <a:off x="279961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id="{E922A78E-E6DA-43F1-958C-F193A1FFD01A}"/>
              </a:ext>
            </a:extLst>
          </p:cNvPr>
          <p:cNvSpPr/>
          <p:nvPr/>
        </p:nvSpPr>
        <p:spPr>
          <a:xfrm>
            <a:off x="167058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矩形 14">
            <a:extLst>
              <a:ext uri="{FF2B5EF4-FFF2-40B4-BE49-F238E27FC236}">
                <a16:creationId xmlns:a16="http://schemas.microsoft.com/office/drawing/2014/main" id="{20B6B3C5-28B3-49C3-AA00-984421BBAD0B}"/>
              </a:ext>
            </a:extLst>
          </p:cNvPr>
          <p:cNvSpPr/>
          <p:nvPr/>
        </p:nvSpPr>
        <p:spPr>
          <a:xfrm>
            <a:off x="7420087" y="3599636"/>
            <a:ext cx="4339650"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5400" b="1" dirty="0">
                <a:solidFill>
                  <a:srgbClr val="7E0C6E"/>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数据通路操作</a:t>
            </a:r>
            <a:endParaRPr kumimoji="0" lang="zh-CN" altLang="en-US" sz="5400" b="1" i="0" u="none" strike="noStrike" kern="1200" cap="none" spc="0" normalizeH="0" baseline="0" noProof="0" dirty="0">
              <a:ln>
                <a:noFill/>
              </a:ln>
              <a:solidFill>
                <a:srgbClr val="7E0C6E"/>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pic>
        <p:nvPicPr>
          <p:cNvPr id="30" name="图片占位符 29">
            <a:extLst>
              <a:ext uri="{FF2B5EF4-FFF2-40B4-BE49-F238E27FC236}">
                <a16:creationId xmlns:a16="http://schemas.microsoft.com/office/drawing/2014/main" id="{F9119BEF-E311-431F-A492-1E03D11BCA18}"/>
              </a:ext>
            </a:extLst>
          </p:cNvPr>
          <p:cNvPicPr>
            <a:picLocks noGrp="1" noChangeAspect="1"/>
          </p:cNvPicPr>
          <p:nvPr>
            <p:ph type="pic" sz="quarter" idx="10"/>
          </p:nvPr>
        </p:nvPicPr>
        <p:blipFill>
          <a:blip r:embed="rId4"/>
          <a:srcRect l="59" r="59"/>
          <a:stretch>
            <a:fillRect/>
          </a:stretch>
        </p:blipFill>
        <p:spPr>
          <a:xfrm>
            <a:off x="541338" y="0"/>
            <a:ext cx="5145087" cy="6858000"/>
          </a:xfrm>
          <a:prstGeom prst="rect">
            <a:avLst/>
          </a:prstGeom>
        </p:spPr>
      </p:pic>
      <p:sp>
        <p:nvSpPr>
          <p:cNvPr id="31" name="矩形 30">
            <a:extLst>
              <a:ext uri="{FF2B5EF4-FFF2-40B4-BE49-F238E27FC236}">
                <a16:creationId xmlns:a16="http://schemas.microsoft.com/office/drawing/2014/main" id="{CD69101E-2362-4904-816D-3A7F3E7EC614}"/>
              </a:ext>
            </a:extLst>
          </p:cNvPr>
          <p:cNvSpPr/>
          <p:nvPr/>
        </p:nvSpPr>
        <p:spPr>
          <a:xfrm>
            <a:off x="8600026" y="2080780"/>
            <a:ext cx="2002471" cy="1862048"/>
          </a:xfrm>
          <a:prstGeom prst="rect">
            <a:avLst/>
          </a:prstGeom>
          <a:noFill/>
        </p:spPr>
        <p:txBody>
          <a:bodyPr wrap="none">
            <a:spAutoFit/>
          </a:bodyPr>
          <a:lstStyle/>
          <a:p>
            <a:r>
              <a:rPr lang="en-US" altLang="zh-CN"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07</a:t>
            </a:r>
            <a:endParaRPr lang="zh-CN" altLang="en-US"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729013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70271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R</a:t>
            </a:r>
            <a:r>
              <a:rPr kumimoji="0" lang="zh-CN" altLang="en-US" sz="32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型指令</a:t>
            </a:r>
          </a:p>
        </p:txBody>
      </p:sp>
      <p:pic>
        <p:nvPicPr>
          <p:cNvPr id="8" name="图片 7">
            <a:extLst>
              <a:ext uri="{FF2B5EF4-FFF2-40B4-BE49-F238E27FC236}">
                <a16:creationId xmlns:a16="http://schemas.microsoft.com/office/drawing/2014/main" id="{179CFDA8-4265-1A19-308E-1E3C6AE97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252" y="957654"/>
            <a:ext cx="7823748" cy="4942691"/>
          </a:xfrm>
          <a:prstGeom prst="rect">
            <a:avLst/>
          </a:prstGeom>
        </p:spPr>
      </p:pic>
      <p:sp>
        <p:nvSpPr>
          <p:cNvPr id="13" name="文本框 12">
            <a:extLst>
              <a:ext uri="{FF2B5EF4-FFF2-40B4-BE49-F238E27FC236}">
                <a16:creationId xmlns:a16="http://schemas.microsoft.com/office/drawing/2014/main" id="{44369792-AE6B-FF65-8327-50EA94DCC4E9}"/>
              </a:ext>
            </a:extLst>
          </p:cNvPr>
          <p:cNvSpPr txBox="1"/>
          <p:nvPr/>
        </p:nvSpPr>
        <p:spPr>
          <a:xfrm>
            <a:off x="102575" y="1034323"/>
            <a:ext cx="4227828"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上一小节中，我们已经得到了带有控制单元的简单数据通路。现在，我们来梳理一下各类型指令的数据通路操作。</a:t>
            </a:r>
            <a:endParaRPr kumimoji="0" lang="en-US" altLang="zh-CN" sz="2000" b="0"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R</a:t>
            </a:r>
            <a:r>
              <a:rPr kumimoji="0" lang="zh-CN" altLang="en-US" sz="2000" b="0"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型指令的数据通路操作如右图所示，</a:t>
            </a:r>
            <a:endParaRPr kumimoji="0" lang="en-US" altLang="zh-CN" sz="2000" b="0"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虽然这些操作都发生在一个时钟周期内，但我们认为该指令该执行总共分为四个步骤。</a:t>
            </a:r>
            <a:endParaRPr kumimoji="0" lang="en-US" altLang="zh-CN" sz="2000" b="0"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B2CA84A5-B53E-BE32-F821-15780E066748}"/>
              </a:ext>
            </a:extLst>
          </p:cNvPr>
          <p:cNvSpPr/>
          <p:nvPr/>
        </p:nvSpPr>
        <p:spPr>
          <a:xfrm>
            <a:off x="7598369" y="4639812"/>
            <a:ext cx="589936" cy="758098"/>
          </a:xfrm>
          <a:prstGeom prst="rect">
            <a:avLst/>
          </a:prstGeom>
          <a:noFill/>
          <a:ln w="508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9767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26141" cy="584775"/>
          </a:xfrm>
          <a:prstGeom prst="rect">
            <a:avLst/>
          </a:prstGeom>
        </p:spPr>
        <p:txBody>
          <a:bodyPr wrap="none">
            <a:spAutoFit/>
          </a:bodyPr>
          <a:lstStyle/>
          <a:p>
            <a:r>
              <a:rPr lang="zh-CN" altLang="en-US" sz="3200" b="1">
                <a:solidFill>
                  <a:srgbClr val="7E0C6E"/>
                </a:solidFill>
                <a:latin typeface="+mn-ea"/>
              </a:rPr>
              <a:t>装载指令</a:t>
            </a:r>
            <a:endParaRPr lang="zh-CN" altLang="en-US" sz="3200" b="1" dirty="0">
              <a:solidFill>
                <a:srgbClr val="7E0C6E"/>
              </a:solidFill>
              <a:latin typeface="+mn-ea"/>
            </a:endParaRPr>
          </a:p>
        </p:txBody>
      </p:sp>
      <p:sp>
        <p:nvSpPr>
          <p:cNvPr id="13" name="文本框 12">
            <a:extLst>
              <a:ext uri="{FF2B5EF4-FFF2-40B4-BE49-F238E27FC236}">
                <a16:creationId xmlns:a16="http://schemas.microsoft.com/office/drawing/2014/main" id="{44369792-AE6B-FF65-8327-50EA94DCC4E9}"/>
              </a:ext>
            </a:extLst>
          </p:cNvPr>
          <p:cNvSpPr txBox="1"/>
          <p:nvPr/>
        </p:nvSpPr>
        <p:spPr>
          <a:xfrm>
            <a:off x="102575" y="1040222"/>
            <a:ext cx="4227828" cy="707886"/>
          </a:xfrm>
          <a:prstGeom prst="rect">
            <a:avLst/>
          </a:prstGeom>
          <a:noFill/>
        </p:spPr>
        <p:txBody>
          <a:bodyPr wrap="square" rtlCol="0">
            <a:spAutoFit/>
          </a:bodyPr>
          <a:lstStyle/>
          <a:p>
            <a:r>
              <a:rPr lang="zh-CN" altLang="en-US" sz="2000" dirty="0">
                <a:solidFill>
                  <a:srgbClr val="7E0C6E"/>
                </a:solidFill>
                <a:latin typeface="+mn-ea"/>
              </a:rPr>
              <a:t>装载指令的数据通路操作如右图所示。</a:t>
            </a:r>
            <a:endParaRPr lang="en-US" altLang="zh-CN" sz="2000" dirty="0">
              <a:solidFill>
                <a:srgbClr val="7E0C6E"/>
              </a:solidFill>
              <a:latin typeface="+mn-ea"/>
            </a:endParaRPr>
          </a:p>
        </p:txBody>
      </p:sp>
      <p:pic>
        <p:nvPicPr>
          <p:cNvPr id="16" name="图片 15">
            <a:extLst>
              <a:ext uri="{FF2B5EF4-FFF2-40B4-BE49-F238E27FC236}">
                <a16:creationId xmlns:a16="http://schemas.microsoft.com/office/drawing/2014/main" id="{1433B81F-67B4-DCAD-59C5-8ADBFEC94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023" y="947071"/>
            <a:ext cx="7684402" cy="5133717"/>
          </a:xfrm>
          <a:prstGeom prst="rect">
            <a:avLst/>
          </a:prstGeom>
        </p:spPr>
      </p:pic>
      <p:sp>
        <p:nvSpPr>
          <p:cNvPr id="17" name="矩形 16">
            <a:extLst>
              <a:ext uri="{FF2B5EF4-FFF2-40B4-BE49-F238E27FC236}">
                <a16:creationId xmlns:a16="http://schemas.microsoft.com/office/drawing/2014/main" id="{34C59402-ED89-6C3C-5718-A83795B3E7BC}"/>
              </a:ext>
            </a:extLst>
          </p:cNvPr>
          <p:cNvSpPr/>
          <p:nvPr/>
        </p:nvSpPr>
        <p:spPr>
          <a:xfrm>
            <a:off x="8813636" y="4161964"/>
            <a:ext cx="430653" cy="634211"/>
          </a:xfrm>
          <a:prstGeom prst="rect">
            <a:avLst/>
          </a:prstGeom>
          <a:noFill/>
          <a:ln w="508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E46A383-94CF-D229-A2E8-BB255603A190}"/>
              </a:ext>
            </a:extLst>
          </p:cNvPr>
          <p:cNvSpPr/>
          <p:nvPr/>
        </p:nvSpPr>
        <p:spPr>
          <a:xfrm>
            <a:off x="9987607" y="3840449"/>
            <a:ext cx="1020589" cy="1398147"/>
          </a:xfrm>
          <a:prstGeom prst="rect">
            <a:avLst/>
          </a:prstGeom>
          <a:noFill/>
          <a:ln w="508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451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2646878" cy="584775"/>
          </a:xfrm>
          <a:prstGeom prst="rect">
            <a:avLst/>
          </a:prstGeom>
        </p:spPr>
        <p:txBody>
          <a:bodyPr wrap="none">
            <a:spAutoFit/>
          </a:bodyPr>
          <a:lstStyle/>
          <a:p>
            <a:r>
              <a:rPr lang="zh-CN" altLang="en-US" sz="3200" b="1" dirty="0">
                <a:solidFill>
                  <a:srgbClr val="7E0C6E"/>
                </a:solidFill>
                <a:latin typeface="+mn-ea"/>
              </a:rPr>
              <a:t>分支跳转指令</a:t>
            </a:r>
          </a:p>
        </p:txBody>
      </p:sp>
      <p:sp>
        <p:nvSpPr>
          <p:cNvPr id="13" name="文本框 12">
            <a:extLst>
              <a:ext uri="{FF2B5EF4-FFF2-40B4-BE49-F238E27FC236}">
                <a16:creationId xmlns:a16="http://schemas.microsoft.com/office/drawing/2014/main" id="{44369792-AE6B-FF65-8327-50EA94DCC4E9}"/>
              </a:ext>
            </a:extLst>
          </p:cNvPr>
          <p:cNvSpPr txBox="1"/>
          <p:nvPr/>
        </p:nvSpPr>
        <p:spPr>
          <a:xfrm>
            <a:off x="102575" y="1040222"/>
            <a:ext cx="4227828" cy="707886"/>
          </a:xfrm>
          <a:prstGeom prst="rect">
            <a:avLst/>
          </a:prstGeom>
          <a:noFill/>
        </p:spPr>
        <p:txBody>
          <a:bodyPr wrap="square" rtlCol="0">
            <a:spAutoFit/>
          </a:bodyPr>
          <a:lstStyle/>
          <a:p>
            <a:r>
              <a:rPr lang="zh-CN" altLang="en-US" sz="2000" dirty="0">
                <a:solidFill>
                  <a:srgbClr val="7E0C6E"/>
                </a:solidFill>
                <a:latin typeface="+mn-ea"/>
              </a:rPr>
              <a:t>分支跳转指令的数据通路操作如右图所示。</a:t>
            </a:r>
            <a:endParaRPr lang="en-US" altLang="zh-CN" sz="2000" dirty="0">
              <a:solidFill>
                <a:srgbClr val="7E0C6E"/>
              </a:solidFill>
              <a:latin typeface="+mn-ea"/>
            </a:endParaRPr>
          </a:p>
        </p:txBody>
      </p:sp>
      <p:pic>
        <p:nvPicPr>
          <p:cNvPr id="3" name="图片 2">
            <a:extLst>
              <a:ext uri="{FF2B5EF4-FFF2-40B4-BE49-F238E27FC236}">
                <a16:creationId xmlns:a16="http://schemas.microsoft.com/office/drawing/2014/main" id="{E70755AC-AE91-F893-E79E-F3A653FCD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403" y="1040222"/>
            <a:ext cx="7439739" cy="5185533"/>
          </a:xfrm>
          <a:prstGeom prst="rect">
            <a:avLst/>
          </a:prstGeom>
        </p:spPr>
      </p:pic>
      <p:sp>
        <p:nvSpPr>
          <p:cNvPr id="7" name="矩形 6">
            <a:extLst>
              <a:ext uri="{FF2B5EF4-FFF2-40B4-BE49-F238E27FC236}">
                <a16:creationId xmlns:a16="http://schemas.microsoft.com/office/drawing/2014/main" id="{8525A1B8-070E-FDA7-8C1B-62313F30F8B2}"/>
              </a:ext>
            </a:extLst>
          </p:cNvPr>
          <p:cNvSpPr/>
          <p:nvPr/>
        </p:nvSpPr>
        <p:spPr>
          <a:xfrm>
            <a:off x="8685826" y="1356853"/>
            <a:ext cx="1903515" cy="1457140"/>
          </a:xfrm>
          <a:prstGeom prst="rect">
            <a:avLst/>
          </a:prstGeom>
          <a:noFill/>
          <a:ln w="508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5504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87DD850-F20D-431E-BA84-FA9EB10EA920}"/>
              </a:ext>
            </a:extLst>
          </p:cNvPr>
          <p:cNvPicPr>
            <a:picLocks noChangeAspect="1"/>
          </p:cNvPicPr>
          <p:nvPr/>
        </p:nvPicPr>
        <p:blipFill rotWithShape="1">
          <a:blip r:embed="rId3"/>
          <a:srcRect l="33745"/>
          <a:stretch/>
        </p:blipFill>
        <p:spPr>
          <a:xfrm>
            <a:off x="0" y="0"/>
            <a:ext cx="3408832" cy="6858000"/>
          </a:xfrm>
          <a:prstGeom prst="rect">
            <a:avLst/>
          </a:prstGeom>
        </p:spPr>
      </p:pic>
      <p:sp>
        <p:nvSpPr>
          <p:cNvPr id="13" name="平行四边形 12">
            <a:extLst>
              <a:ext uri="{FF2B5EF4-FFF2-40B4-BE49-F238E27FC236}">
                <a16:creationId xmlns:a16="http://schemas.microsoft.com/office/drawing/2014/main" id="{E5C6DB8B-EA2F-4FEE-80E7-8C3D816CA5A8}"/>
              </a:ext>
            </a:extLst>
          </p:cNvPr>
          <p:cNvSpPr/>
          <p:nvPr/>
        </p:nvSpPr>
        <p:spPr>
          <a:xfrm>
            <a:off x="279961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id="{E922A78E-E6DA-43F1-958C-F193A1FFD01A}"/>
              </a:ext>
            </a:extLst>
          </p:cNvPr>
          <p:cNvSpPr/>
          <p:nvPr/>
        </p:nvSpPr>
        <p:spPr>
          <a:xfrm>
            <a:off x="167058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矩形 14">
            <a:extLst>
              <a:ext uri="{FF2B5EF4-FFF2-40B4-BE49-F238E27FC236}">
                <a16:creationId xmlns:a16="http://schemas.microsoft.com/office/drawing/2014/main" id="{20B6B3C5-28B3-49C3-AA00-984421BBAD0B}"/>
              </a:ext>
            </a:extLst>
          </p:cNvPr>
          <p:cNvSpPr/>
          <p:nvPr/>
        </p:nvSpPr>
        <p:spPr>
          <a:xfrm>
            <a:off x="7082909" y="3725968"/>
            <a:ext cx="5109091"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7E0C6E"/>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控制单元具体实现</a:t>
            </a:r>
          </a:p>
        </p:txBody>
      </p:sp>
      <p:pic>
        <p:nvPicPr>
          <p:cNvPr id="30" name="图片占位符 29">
            <a:extLst>
              <a:ext uri="{FF2B5EF4-FFF2-40B4-BE49-F238E27FC236}">
                <a16:creationId xmlns:a16="http://schemas.microsoft.com/office/drawing/2014/main" id="{F9119BEF-E311-431F-A492-1E03D11BCA18}"/>
              </a:ext>
            </a:extLst>
          </p:cNvPr>
          <p:cNvPicPr>
            <a:picLocks noGrp="1" noChangeAspect="1"/>
          </p:cNvPicPr>
          <p:nvPr>
            <p:ph type="pic" sz="quarter" idx="10"/>
          </p:nvPr>
        </p:nvPicPr>
        <p:blipFill>
          <a:blip r:embed="rId4"/>
          <a:srcRect l="59" r="59"/>
          <a:stretch>
            <a:fillRect/>
          </a:stretch>
        </p:blipFill>
        <p:spPr>
          <a:xfrm>
            <a:off x="541338" y="0"/>
            <a:ext cx="5145087" cy="6858000"/>
          </a:xfrm>
          <a:prstGeom prst="rect">
            <a:avLst/>
          </a:prstGeom>
        </p:spPr>
      </p:pic>
      <p:sp>
        <p:nvSpPr>
          <p:cNvPr id="31" name="矩形 30">
            <a:extLst>
              <a:ext uri="{FF2B5EF4-FFF2-40B4-BE49-F238E27FC236}">
                <a16:creationId xmlns:a16="http://schemas.microsoft.com/office/drawing/2014/main" id="{117298DB-5EBF-44C5-94AD-61B3F2F094D8}"/>
              </a:ext>
            </a:extLst>
          </p:cNvPr>
          <p:cNvSpPr/>
          <p:nvPr/>
        </p:nvSpPr>
        <p:spPr>
          <a:xfrm>
            <a:off x="8600026" y="2080780"/>
            <a:ext cx="2002471" cy="1862048"/>
          </a:xfrm>
          <a:prstGeom prst="rect">
            <a:avLst/>
          </a:prstGeom>
          <a:noFill/>
        </p:spPr>
        <p:txBody>
          <a:bodyPr wrap="none">
            <a:spAutoFit/>
          </a:bodyPr>
          <a:lstStyle/>
          <a:p>
            <a:r>
              <a:rPr lang="en-US" altLang="zh-CN"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08</a:t>
            </a:r>
            <a:endParaRPr lang="zh-CN" altLang="en-US"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1455889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3877985" cy="584775"/>
          </a:xfrm>
          <a:prstGeom prst="rect">
            <a:avLst/>
          </a:prstGeom>
        </p:spPr>
        <p:txBody>
          <a:bodyPr wrap="none">
            <a:spAutoFit/>
          </a:bodyPr>
          <a:lstStyle/>
          <a:p>
            <a:r>
              <a:rPr lang="zh-CN" altLang="en-US" sz="3200" b="1" dirty="0">
                <a:solidFill>
                  <a:srgbClr val="7E0C6E"/>
                </a:solidFill>
                <a:latin typeface="+mn-ea"/>
              </a:rPr>
              <a:t>控制单元的具体实现</a:t>
            </a:r>
          </a:p>
        </p:txBody>
      </p:sp>
      <p:pic>
        <p:nvPicPr>
          <p:cNvPr id="4" name="图片 3">
            <a:extLst>
              <a:ext uri="{FF2B5EF4-FFF2-40B4-BE49-F238E27FC236}">
                <a16:creationId xmlns:a16="http://schemas.microsoft.com/office/drawing/2014/main" id="{4CEF0949-894C-F76A-BD40-A7DDF14ADB98}"/>
              </a:ext>
            </a:extLst>
          </p:cNvPr>
          <p:cNvPicPr>
            <a:picLocks noChangeAspect="1"/>
          </p:cNvPicPr>
          <p:nvPr/>
        </p:nvPicPr>
        <p:blipFill>
          <a:blip r:embed="rId3"/>
          <a:stretch>
            <a:fillRect/>
          </a:stretch>
        </p:blipFill>
        <p:spPr>
          <a:xfrm>
            <a:off x="4778350" y="864701"/>
            <a:ext cx="6166498" cy="5316300"/>
          </a:xfrm>
          <a:prstGeom prst="rect">
            <a:avLst/>
          </a:prstGeom>
        </p:spPr>
      </p:pic>
      <p:sp>
        <p:nvSpPr>
          <p:cNvPr id="8" name="文本框 7">
            <a:extLst>
              <a:ext uri="{FF2B5EF4-FFF2-40B4-BE49-F238E27FC236}">
                <a16:creationId xmlns:a16="http://schemas.microsoft.com/office/drawing/2014/main" id="{6AE3D77F-2735-04D0-4BA0-998CB22D77E4}"/>
              </a:ext>
            </a:extLst>
          </p:cNvPr>
          <p:cNvSpPr txBox="1"/>
          <p:nvPr/>
        </p:nvSpPr>
        <p:spPr>
          <a:xfrm>
            <a:off x="102575" y="1040222"/>
            <a:ext cx="4227828" cy="1631216"/>
          </a:xfrm>
          <a:prstGeom prst="rect">
            <a:avLst/>
          </a:prstGeom>
          <a:noFill/>
        </p:spPr>
        <p:txBody>
          <a:bodyPr wrap="square" rtlCol="0">
            <a:spAutoFit/>
          </a:bodyPr>
          <a:lstStyle/>
          <a:p>
            <a:r>
              <a:rPr lang="zh-CN" altLang="en-US" sz="2000" dirty="0">
                <a:solidFill>
                  <a:srgbClr val="7E0C6E"/>
                </a:solidFill>
                <a:latin typeface="+mn-ea"/>
              </a:rPr>
              <a:t>控制单元的输入是</a:t>
            </a:r>
            <a:r>
              <a:rPr lang="en-US" altLang="zh-CN" sz="2000" dirty="0">
                <a:solidFill>
                  <a:srgbClr val="7E0C6E"/>
                </a:solidFill>
                <a:latin typeface="+mn-ea"/>
              </a:rPr>
              <a:t>opcode</a:t>
            </a:r>
            <a:r>
              <a:rPr lang="zh-CN" altLang="en-US" sz="2000" dirty="0">
                <a:solidFill>
                  <a:srgbClr val="7E0C6E"/>
                </a:solidFill>
                <a:latin typeface="+mn-ea"/>
              </a:rPr>
              <a:t>，输出是各种控制信号，其真值表如右图所示。根据这个真值表，我们可以设计对应的组合逻辑电路，完成控制单元的具体实现。</a:t>
            </a:r>
            <a:endParaRPr lang="en-US" altLang="zh-CN" sz="2000" dirty="0">
              <a:solidFill>
                <a:srgbClr val="7E0C6E"/>
              </a:solidFill>
              <a:latin typeface="+mn-ea"/>
            </a:endParaRPr>
          </a:p>
        </p:txBody>
      </p:sp>
    </p:spTree>
    <p:extLst>
      <p:ext uri="{BB962C8B-B14F-4D97-AF65-F5344CB8AC3E}">
        <p14:creationId xmlns:p14="http://schemas.microsoft.com/office/powerpoint/2010/main" val="1622360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87DD850-F20D-431E-BA84-FA9EB10EA920}"/>
              </a:ext>
            </a:extLst>
          </p:cNvPr>
          <p:cNvPicPr>
            <a:picLocks noChangeAspect="1"/>
          </p:cNvPicPr>
          <p:nvPr/>
        </p:nvPicPr>
        <p:blipFill rotWithShape="1">
          <a:blip r:embed="rId3"/>
          <a:srcRect l="33745"/>
          <a:stretch/>
        </p:blipFill>
        <p:spPr>
          <a:xfrm>
            <a:off x="0" y="0"/>
            <a:ext cx="3408832" cy="6858000"/>
          </a:xfrm>
          <a:prstGeom prst="rect">
            <a:avLst/>
          </a:prstGeom>
        </p:spPr>
      </p:pic>
      <p:sp>
        <p:nvSpPr>
          <p:cNvPr id="13" name="平行四边形 12">
            <a:extLst>
              <a:ext uri="{FF2B5EF4-FFF2-40B4-BE49-F238E27FC236}">
                <a16:creationId xmlns:a16="http://schemas.microsoft.com/office/drawing/2014/main" id="{E5C6DB8B-EA2F-4FEE-80E7-8C3D816CA5A8}"/>
              </a:ext>
            </a:extLst>
          </p:cNvPr>
          <p:cNvSpPr/>
          <p:nvPr/>
        </p:nvSpPr>
        <p:spPr>
          <a:xfrm>
            <a:off x="279961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id="{E922A78E-E6DA-43F1-958C-F193A1FFD01A}"/>
              </a:ext>
            </a:extLst>
          </p:cNvPr>
          <p:cNvSpPr/>
          <p:nvPr/>
        </p:nvSpPr>
        <p:spPr>
          <a:xfrm>
            <a:off x="167058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pic>
        <p:nvPicPr>
          <p:cNvPr id="30" name="图片占位符 29">
            <a:extLst>
              <a:ext uri="{FF2B5EF4-FFF2-40B4-BE49-F238E27FC236}">
                <a16:creationId xmlns:a16="http://schemas.microsoft.com/office/drawing/2014/main" id="{F9119BEF-E311-431F-A492-1E03D11BCA18}"/>
              </a:ext>
            </a:extLst>
          </p:cNvPr>
          <p:cNvPicPr>
            <a:picLocks noGrp="1" noChangeAspect="1"/>
          </p:cNvPicPr>
          <p:nvPr>
            <p:ph type="pic" sz="quarter" idx="10"/>
          </p:nvPr>
        </p:nvPicPr>
        <p:blipFill>
          <a:blip r:embed="rId4"/>
          <a:srcRect l="59" r="59"/>
          <a:stretch>
            <a:fillRect/>
          </a:stretch>
        </p:blipFill>
        <p:spPr>
          <a:xfrm>
            <a:off x="541338" y="0"/>
            <a:ext cx="5145087" cy="6858000"/>
          </a:xfrm>
          <a:prstGeom prst="rect">
            <a:avLst/>
          </a:prstGeom>
        </p:spPr>
      </p:pic>
      <p:sp>
        <p:nvSpPr>
          <p:cNvPr id="31" name="矩形 30">
            <a:extLst>
              <a:ext uri="{FF2B5EF4-FFF2-40B4-BE49-F238E27FC236}">
                <a16:creationId xmlns:a16="http://schemas.microsoft.com/office/drawing/2014/main" id="{FEF5DC0B-9536-C1CC-CED6-959FC8691DCB}"/>
              </a:ext>
            </a:extLst>
          </p:cNvPr>
          <p:cNvSpPr/>
          <p:nvPr/>
        </p:nvSpPr>
        <p:spPr>
          <a:xfrm>
            <a:off x="7459972" y="3750372"/>
            <a:ext cx="503214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7E0C6E"/>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如何提高性能？</a:t>
            </a:r>
          </a:p>
        </p:txBody>
      </p:sp>
      <p:sp>
        <p:nvSpPr>
          <p:cNvPr id="32" name="矩形 31">
            <a:extLst>
              <a:ext uri="{FF2B5EF4-FFF2-40B4-BE49-F238E27FC236}">
                <a16:creationId xmlns:a16="http://schemas.microsoft.com/office/drawing/2014/main" id="{AC6CBE3B-97DD-454E-8758-77B01290AD36}"/>
              </a:ext>
            </a:extLst>
          </p:cNvPr>
          <p:cNvSpPr/>
          <p:nvPr/>
        </p:nvSpPr>
        <p:spPr>
          <a:xfrm>
            <a:off x="8600026" y="2080780"/>
            <a:ext cx="2002471" cy="1862048"/>
          </a:xfrm>
          <a:prstGeom prst="rect">
            <a:avLst/>
          </a:prstGeom>
          <a:noFill/>
        </p:spPr>
        <p:txBody>
          <a:bodyPr wrap="none">
            <a:spAutoFit/>
          </a:bodyPr>
          <a:lstStyle/>
          <a:p>
            <a:r>
              <a:rPr lang="en-US" altLang="zh-CN"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09</a:t>
            </a:r>
            <a:endParaRPr lang="zh-CN" altLang="en-US"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313064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3057247" cy="584775"/>
          </a:xfrm>
          <a:prstGeom prst="rect">
            <a:avLst/>
          </a:prstGeom>
        </p:spPr>
        <p:txBody>
          <a:bodyPr wrap="none">
            <a:spAutoFit/>
          </a:bodyPr>
          <a:lstStyle/>
          <a:p>
            <a:r>
              <a:rPr lang="zh-CN" altLang="en-US" sz="3200" b="1" dirty="0">
                <a:solidFill>
                  <a:srgbClr val="7E0C6E"/>
                </a:solidFill>
                <a:latin typeface="+mn-ea"/>
              </a:rPr>
              <a:t>如何提高性能？</a:t>
            </a:r>
          </a:p>
        </p:txBody>
      </p:sp>
      <p:sp>
        <p:nvSpPr>
          <p:cNvPr id="8" name="文本框 7">
            <a:extLst>
              <a:ext uri="{FF2B5EF4-FFF2-40B4-BE49-F238E27FC236}">
                <a16:creationId xmlns:a16="http://schemas.microsoft.com/office/drawing/2014/main" id="{6AE3D77F-2735-04D0-4BA0-998CB22D77E4}"/>
              </a:ext>
            </a:extLst>
          </p:cNvPr>
          <p:cNvSpPr txBox="1"/>
          <p:nvPr/>
        </p:nvSpPr>
        <p:spPr>
          <a:xfrm>
            <a:off x="503730" y="1146410"/>
            <a:ext cx="11312677" cy="4585871"/>
          </a:xfrm>
          <a:prstGeom prst="rect">
            <a:avLst/>
          </a:prstGeom>
          <a:noFill/>
        </p:spPr>
        <p:txBody>
          <a:bodyPr wrap="square" rtlCol="0">
            <a:spAutoFit/>
          </a:bodyPr>
          <a:lstStyle/>
          <a:p>
            <a:pPr marL="342900" indent="-342900">
              <a:buFont typeface="Wingdings" panose="05000000000000000000" pitchFamily="2" charset="2"/>
              <a:buChar char="u"/>
            </a:pPr>
            <a:r>
              <a:rPr lang="zh-CN" altLang="en-US" sz="3600" dirty="0">
                <a:solidFill>
                  <a:srgbClr val="7E0C6E"/>
                </a:solidFill>
                <a:latin typeface="+mn-ea"/>
              </a:rPr>
              <a:t>最长的指令延迟决定了时钟周期。</a:t>
            </a:r>
            <a:endParaRPr lang="en-US" altLang="zh-CN" sz="3600" dirty="0">
              <a:solidFill>
                <a:srgbClr val="7E0C6E"/>
              </a:solidFill>
              <a:latin typeface="+mn-ea"/>
            </a:endParaRPr>
          </a:p>
          <a:p>
            <a:r>
              <a:rPr lang="en-US" altLang="zh-CN" sz="3600" dirty="0">
                <a:solidFill>
                  <a:srgbClr val="7E0C6E"/>
                </a:solidFill>
                <a:latin typeface="+mn-ea"/>
              </a:rPr>
              <a:t>	</a:t>
            </a:r>
            <a:r>
              <a:rPr lang="zh-CN" altLang="en-US" sz="3600" dirty="0">
                <a:solidFill>
                  <a:srgbClr val="7E0C6E"/>
                </a:solidFill>
                <a:latin typeface="+mn-ea"/>
              </a:rPr>
              <a:t>关键路径：</a:t>
            </a:r>
            <a:r>
              <a:rPr lang="en-US" altLang="zh-CN" sz="3600" dirty="0">
                <a:solidFill>
                  <a:srgbClr val="7E0C6E"/>
                </a:solidFill>
                <a:latin typeface="+mn-ea"/>
              </a:rPr>
              <a:t>load</a:t>
            </a:r>
            <a:r>
              <a:rPr lang="zh-CN" altLang="en-US" sz="3600" dirty="0">
                <a:solidFill>
                  <a:srgbClr val="7E0C6E"/>
                </a:solidFill>
                <a:latin typeface="+mn-ea"/>
              </a:rPr>
              <a:t>指令。</a:t>
            </a:r>
            <a:endParaRPr lang="en-US" altLang="zh-CN" sz="3600" dirty="0">
              <a:solidFill>
                <a:srgbClr val="7E0C6E"/>
              </a:solidFill>
              <a:latin typeface="+mn-ea"/>
            </a:endParaRPr>
          </a:p>
          <a:p>
            <a:r>
              <a:rPr lang="en-US" altLang="zh-CN" sz="3600" dirty="0">
                <a:solidFill>
                  <a:srgbClr val="7E0C6E"/>
                </a:solidFill>
                <a:latin typeface="+mn-ea"/>
              </a:rPr>
              <a:t>	</a:t>
            </a:r>
            <a:r>
              <a:rPr lang="zh-CN" altLang="en-US" sz="3600" dirty="0">
                <a:solidFill>
                  <a:srgbClr val="7E0C6E"/>
                </a:solidFill>
                <a:latin typeface="+mn-ea"/>
              </a:rPr>
              <a:t>指令存储器</a:t>
            </a:r>
            <a:r>
              <a:rPr lang="en-US" altLang="zh-CN" sz="3600" dirty="0">
                <a:solidFill>
                  <a:srgbClr val="7E0C6E"/>
                </a:solidFill>
                <a:latin typeface="+mn-ea"/>
                <a:sym typeface="Wingdings" panose="05000000000000000000" pitchFamily="2" charset="2"/>
              </a:rPr>
              <a:t></a:t>
            </a:r>
            <a:r>
              <a:rPr lang="zh-CN" altLang="en-US" sz="3600" dirty="0">
                <a:solidFill>
                  <a:srgbClr val="7E0C6E"/>
                </a:solidFill>
                <a:latin typeface="+mn-ea"/>
              </a:rPr>
              <a:t>寄存器堆</a:t>
            </a:r>
            <a:r>
              <a:rPr lang="en-US" altLang="zh-CN" sz="3600" dirty="0">
                <a:solidFill>
                  <a:srgbClr val="7E0C6E"/>
                </a:solidFill>
                <a:latin typeface="+mn-ea"/>
                <a:sym typeface="Wingdings" panose="05000000000000000000" pitchFamily="2" charset="2"/>
              </a:rPr>
              <a:t></a:t>
            </a:r>
            <a:r>
              <a:rPr lang="en-US" altLang="zh-CN" sz="3600" dirty="0">
                <a:solidFill>
                  <a:srgbClr val="7E0C6E"/>
                </a:solidFill>
                <a:latin typeface="+mn-ea"/>
              </a:rPr>
              <a:t>ALU</a:t>
            </a:r>
            <a:r>
              <a:rPr lang="en-US" altLang="zh-CN" sz="3600" dirty="0">
                <a:solidFill>
                  <a:srgbClr val="7E0C6E"/>
                </a:solidFill>
                <a:latin typeface="+mn-ea"/>
                <a:sym typeface="Wingdings" panose="05000000000000000000" pitchFamily="2" charset="2"/>
              </a:rPr>
              <a:t></a:t>
            </a:r>
            <a:r>
              <a:rPr lang="zh-CN" altLang="en-US" sz="3600" dirty="0">
                <a:solidFill>
                  <a:srgbClr val="7E0C6E"/>
                </a:solidFill>
                <a:latin typeface="+mn-ea"/>
              </a:rPr>
              <a:t>内存</a:t>
            </a:r>
            <a:r>
              <a:rPr lang="en-US" altLang="zh-CN" sz="3600" dirty="0">
                <a:solidFill>
                  <a:srgbClr val="7E0C6E"/>
                </a:solidFill>
                <a:latin typeface="+mn-ea"/>
                <a:sym typeface="Wingdings" panose="05000000000000000000" pitchFamily="2" charset="2"/>
              </a:rPr>
              <a:t></a:t>
            </a:r>
            <a:r>
              <a:rPr lang="zh-CN" altLang="en-US" sz="3600" dirty="0">
                <a:solidFill>
                  <a:srgbClr val="7E0C6E"/>
                </a:solidFill>
                <a:latin typeface="+mn-ea"/>
                <a:sym typeface="Wingdings" panose="05000000000000000000" pitchFamily="2" charset="2"/>
              </a:rPr>
              <a:t>寄存器堆</a:t>
            </a:r>
            <a:endParaRPr lang="en-US" altLang="zh-CN" sz="3600" dirty="0">
              <a:solidFill>
                <a:srgbClr val="7E0C6E"/>
              </a:solidFill>
              <a:latin typeface="+mn-ea"/>
              <a:sym typeface="Wingdings" panose="05000000000000000000" pitchFamily="2" charset="2"/>
            </a:endParaRPr>
          </a:p>
          <a:p>
            <a:endParaRPr lang="en-US" altLang="zh-CN" sz="3600" dirty="0">
              <a:solidFill>
                <a:srgbClr val="7E0C6E"/>
              </a:solidFill>
              <a:latin typeface="+mn-ea"/>
              <a:sym typeface="Wingdings" panose="05000000000000000000" pitchFamily="2" charset="2"/>
            </a:endParaRPr>
          </a:p>
          <a:p>
            <a:pPr marL="342900" indent="-342900">
              <a:buFont typeface="Wingdings" panose="05000000000000000000" pitchFamily="2" charset="2"/>
              <a:buChar char="u"/>
            </a:pPr>
            <a:r>
              <a:rPr lang="zh-CN" altLang="en-US" sz="3600" dirty="0">
                <a:solidFill>
                  <a:srgbClr val="7E0C6E"/>
                </a:solidFill>
                <a:latin typeface="+mn-ea"/>
                <a:sym typeface="Wingdings" panose="05000000000000000000" pitchFamily="2" charset="2"/>
              </a:rPr>
              <a:t>为不同指令改变时钟周期是不可行的</a:t>
            </a:r>
            <a:endParaRPr lang="en-US" altLang="zh-CN" sz="3600" dirty="0">
              <a:solidFill>
                <a:srgbClr val="7E0C6E"/>
              </a:solidFill>
              <a:latin typeface="+mn-ea"/>
              <a:sym typeface="Wingdings" panose="05000000000000000000" pitchFamily="2" charset="2"/>
            </a:endParaRPr>
          </a:p>
          <a:p>
            <a:pPr marL="342900" indent="-342900">
              <a:buFont typeface="Wingdings" panose="05000000000000000000" pitchFamily="2" charset="2"/>
              <a:buChar char="u"/>
            </a:pPr>
            <a:r>
              <a:rPr lang="zh-CN" altLang="en-US" sz="3600" dirty="0">
                <a:solidFill>
                  <a:srgbClr val="7E0C6E"/>
                </a:solidFill>
                <a:latin typeface="+mn-ea"/>
                <a:sym typeface="Wingdings" panose="05000000000000000000" pitchFamily="2" charset="2"/>
              </a:rPr>
              <a:t>设计原则：加速大概率事件</a:t>
            </a:r>
            <a:endParaRPr lang="en-US" altLang="zh-CN" sz="3600" dirty="0">
              <a:solidFill>
                <a:srgbClr val="7E0C6E"/>
              </a:solidFill>
              <a:latin typeface="+mn-ea"/>
              <a:sym typeface="Wingdings" panose="05000000000000000000" pitchFamily="2" charset="2"/>
            </a:endParaRPr>
          </a:p>
          <a:p>
            <a:pPr marL="342900" indent="-342900">
              <a:buFont typeface="Wingdings" panose="05000000000000000000" pitchFamily="2" charset="2"/>
              <a:buChar char="u"/>
            </a:pPr>
            <a:r>
              <a:rPr lang="zh-CN" altLang="en-US" sz="3600" dirty="0">
                <a:solidFill>
                  <a:srgbClr val="7E0C6E"/>
                </a:solidFill>
                <a:latin typeface="+mn-ea"/>
                <a:sym typeface="Wingdings" panose="05000000000000000000" pitchFamily="2" charset="2"/>
              </a:rPr>
              <a:t>因此，我们可以引入流水线这一概念</a:t>
            </a:r>
            <a:endParaRPr lang="en-US" altLang="zh-CN" sz="3600" dirty="0">
              <a:solidFill>
                <a:srgbClr val="7E0C6E"/>
              </a:solidFill>
              <a:latin typeface="+mn-ea"/>
              <a:sym typeface="Wingdings" panose="05000000000000000000" pitchFamily="2" charset="2"/>
            </a:endParaRPr>
          </a:p>
          <a:p>
            <a:endParaRPr lang="en-US" altLang="zh-CN" sz="2000" dirty="0">
              <a:solidFill>
                <a:srgbClr val="7E0C6E"/>
              </a:solidFill>
              <a:latin typeface="+mn-ea"/>
            </a:endParaRPr>
          </a:p>
          <a:p>
            <a:endParaRPr lang="en-US" altLang="zh-CN" sz="2000" dirty="0">
              <a:solidFill>
                <a:srgbClr val="7E0C6E"/>
              </a:solidFill>
              <a:latin typeface="+mn-ea"/>
            </a:endParaRPr>
          </a:p>
        </p:txBody>
      </p:sp>
    </p:spTree>
    <p:extLst>
      <p:ext uri="{BB962C8B-B14F-4D97-AF65-F5344CB8AC3E}">
        <p14:creationId xmlns:p14="http://schemas.microsoft.com/office/powerpoint/2010/main" val="3519915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005403" cy="584775"/>
          </a:xfrm>
          <a:prstGeom prst="rect">
            <a:avLst/>
          </a:prstGeom>
        </p:spPr>
        <p:txBody>
          <a:bodyPr wrap="none">
            <a:spAutoFit/>
          </a:bodyPr>
          <a:lstStyle/>
          <a:p>
            <a:r>
              <a:rPr lang="zh-CN" altLang="en-US" sz="3200" b="1" dirty="0">
                <a:solidFill>
                  <a:srgbClr val="7E0C6E"/>
                </a:solidFill>
                <a:latin typeface="+mn-ea"/>
              </a:rPr>
              <a:t>习题</a:t>
            </a:r>
            <a:endParaRPr lang="en-US" altLang="zh-CN" sz="3200" b="1" dirty="0">
              <a:solidFill>
                <a:srgbClr val="7E0C6E"/>
              </a:solidFill>
              <a:latin typeface="+mn-ea"/>
            </a:endParaRPr>
          </a:p>
        </p:txBody>
      </p:sp>
      <p:sp>
        <p:nvSpPr>
          <p:cNvPr id="15" name="矩形 14">
            <a:extLst>
              <a:ext uri="{FF2B5EF4-FFF2-40B4-BE49-F238E27FC236}">
                <a16:creationId xmlns:a16="http://schemas.microsoft.com/office/drawing/2014/main" id="{EE7F946C-F17E-4D98-AEA2-14D1C04CA9FC}"/>
              </a:ext>
            </a:extLst>
          </p:cNvPr>
          <p:cNvSpPr/>
          <p:nvPr/>
        </p:nvSpPr>
        <p:spPr>
          <a:xfrm>
            <a:off x="1249277" y="1169503"/>
            <a:ext cx="9693446" cy="4518994"/>
          </a:xfrm>
          <a:prstGeom prst="rect">
            <a:avLst/>
          </a:prstGeom>
        </p:spPr>
        <p:txBody>
          <a:bodyPr wrap="square">
            <a:spAutoFit/>
          </a:bodyPr>
          <a:lstStyle/>
          <a:p>
            <a:pPr algn="just">
              <a:lnSpc>
                <a:spcPct val="130000"/>
              </a:lnSpc>
            </a:pPr>
            <a:r>
              <a:rPr lang="zh-CN" altLang="en-US" sz="2800" spc="100" dirty="0">
                <a:latin typeface="+mn-ea"/>
              </a:rPr>
              <a:t>（四）主控制单元（</a:t>
            </a:r>
            <a:r>
              <a:rPr lang="en-US" altLang="zh-CN" sz="2800" spc="100" dirty="0">
                <a:latin typeface="+mn-ea"/>
              </a:rPr>
              <a:t>control</a:t>
            </a:r>
            <a:r>
              <a:rPr lang="zh-CN" altLang="en-US" sz="2800" spc="100" dirty="0">
                <a:latin typeface="+mn-ea"/>
              </a:rPr>
              <a:t>）应该输入指令的哪个字段？</a:t>
            </a:r>
          </a:p>
          <a:p>
            <a:pPr algn="just">
              <a:lnSpc>
                <a:spcPct val="130000"/>
              </a:lnSpc>
            </a:pPr>
            <a:r>
              <a:rPr lang="en-US" altLang="zh-CN" sz="2800" spc="100" dirty="0">
                <a:latin typeface="+mn-ea"/>
              </a:rPr>
              <a:t>A</a:t>
            </a:r>
            <a:r>
              <a:rPr lang="zh-CN" altLang="en-US" sz="2800" spc="100" dirty="0">
                <a:latin typeface="+mn-ea"/>
              </a:rPr>
              <a:t>：</a:t>
            </a:r>
            <a:r>
              <a:rPr lang="en-US" altLang="zh-CN" sz="2800" spc="100" dirty="0">
                <a:latin typeface="+mn-ea"/>
              </a:rPr>
              <a:t>instruction[6-0]          B</a:t>
            </a:r>
            <a:r>
              <a:rPr lang="zh-CN" altLang="en-US" sz="2800" spc="100" dirty="0">
                <a:latin typeface="+mn-ea"/>
              </a:rPr>
              <a:t>：</a:t>
            </a:r>
            <a:r>
              <a:rPr lang="en-US" altLang="zh-CN" sz="2800" spc="100" dirty="0">
                <a:latin typeface="+mn-ea"/>
              </a:rPr>
              <a:t>instruction[19-15]</a:t>
            </a:r>
          </a:p>
          <a:p>
            <a:pPr algn="just">
              <a:lnSpc>
                <a:spcPct val="130000"/>
              </a:lnSpc>
            </a:pPr>
            <a:r>
              <a:rPr lang="en-US" altLang="zh-CN" sz="2800" spc="100" dirty="0">
                <a:latin typeface="+mn-ea"/>
              </a:rPr>
              <a:t>C</a:t>
            </a:r>
            <a:r>
              <a:rPr lang="zh-CN" altLang="en-US" sz="2800" spc="100" dirty="0">
                <a:latin typeface="+mn-ea"/>
              </a:rPr>
              <a:t>：</a:t>
            </a:r>
            <a:r>
              <a:rPr lang="en-US" altLang="zh-CN" sz="2800" spc="100" dirty="0">
                <a:latin typeface="+mn-ea"/>
              </a:rPr>
              <a:t>instruction[24-20]       D</a:t>
            </a:r>
            <a:r>
              <a:rPr lang="zh-CN" altLang="en-US" sz="2800" spc="100" dirty="0">
                <a:latin typeface="+mn-ea"/>
              </a:rPr>
              <a:t>：</a:t>
            </a:r>
            <a:r>
              <a:rPr lang="en-US" altLang="zh-CN" sz="2800" spc="100" dirty="0">
                <a:latin typeface="+mn-ea"/>
              </a:rPr>
              <a:t>instruction[11-7]</a:t>
            </a:r>
          </a:p>
          <a:p>
            <a:pPr algn="just">
              <a:lnSpc>
                <a:spcPct val="130000"/>
              </a:lnSpc>
            </a:pPr>
            <a:r>
              <a:rPr lang="zh-CN" altLang="en-US" sz="2800" spc="100" dirty="0">
                <a:latin typeface="+mn-ea"/>
              </a:rPr>
              <a:t>答案：</a:t>
            </a:r>
            <a:r>
              <a:rPr lang="en-US" altLang="zh-CN" sz="2800" spc="100" dirty="0">
                <a:latin typeface="+mn-ea"/>
              </a:rPr>
              <a:t>A</a:t>
            </a:r>
          </a:p>
          <a:p>
            <a:pPr algn="just">
              <a:lnSpc>
                <a:spcPct val="130000"/>
              </a:lnSpc>
            </a:pPr>
            <a:r>
              <a:rPr lang="zh-CN" altLang="en-US" sz="2800" spc="100" dirty="0">
                <a:latin typeface="+mn-ea"/>
              </a:rPr>
              <a:t>（五） 以下哪种指令不需要用到立即数生成单元？</a:t>
            </a:r>
          </a:p>
          <a:p>
            <a:pPr algn="just">
              <a:lnSpc>
                <a:spcPct val="130000"/>
              </a:lnSpc>
            </a:pPr>
            <a:r>
              <a:rPr lang="en-US" altLang="zh-CN" sz="2800" spc="100" dirty="0">
                <a:latin typeface="+mn-ea"/>
              </a:rPr>
              <a:t>A</a:t>
            </a:r>
            <a:r>
              <a:rPr lang="zh-CN" altLang="en-US" sz="2800" spc="100" dirty="0">
                <a:latin typeface="+mn-ea"/>
              </a:rPr>
              <a:t>：</a:t>
            </a:r>
            <a:r>
              <a:rPr lang="en-US" altLang="zh-CN" sz="2800" spc="100" dirty="0">
                <a:latin typeface="+mn-ea"/>
              </a:rPr>
              <a:t>R</a:t>
            </a:r>
            <a:r>
              <a:rPr lang="zh-CN" altLang="en-US" sz="2800" spc="100" dirty="0">
                <a:latin typeface="+mn-ea"/>
              </a:rPr>
              <a:t>型指令    </a:t>
            </a:r>
            <a:r>
              <a:rPr lang="en-US" altLang="zh-CN" sz="2800" spc="100" dirty="0">
                <a:latin typeface="+mn-ea"/>
              </a:rPr>
              <a:t>B</a:t>
            </a:r>
            <a:r>
              <a:rPr lang="zh-CN" altLang="en-US" sz="2800" spc="100" dirty="0">
                <a:latin typeface="+mn-ea"/>
              </a:rPr>
              <a:t>：装载指令</a:t>
            </a:r>
          </a:p>
          <a:p>
            <a:pPr algn="just">
              <a:lnSpc>
                <a:spcPct val="130000"/>
              </a:lnSpc>
            </a:pPr>
            <a:r>
              <a:rPr lang="en-US" altLang="zh-CN" sz="2800" spc="100" dirty="0">
                <a:latin typeface="+mn-ea"/>
              </a:rPr>
              <a:t>C</a:t>
            </a:r>
            <a:r>
              <a:rPr lang="zh-CN" altLang="en-US" sz="2800" spc="100" dirty="0">
                <a:latin typeface="+mn-ea"/>
              </a:rPr>
              <a:t>：分支跳转指令    </a:t>
            </a:r>
            <a:r>
              <a:rPr lang="en-US" altLang="zh-CN" sz="2800" spc="100" dirty="0">
                <a:latin typeface="+mn-ea"/>
              </a:rPr>
              <a:t>D</a:t>
            </a:r>
            <a:r>
              <a:rPr lang="zh-CN" altLang="en-US" sz="2800" spc="100" dirty="0">
                <a:latin typeface="+mn-ea"/>
              </a:rPr>
              <a:t>：以上答案都不正确</a:t>
            </a:r>
          </a:p>
          <a:p>
            <a:pPr algn="just">
              <a:lnSpc>
                <a:spcPct val="130000"/>
              </a:lnSpc>
            </a:pPr>
            <a:r>
              <a:rPr lang="zh-CN" altLang="en-US" sz="2800" spc="100" dirty="0">
                <a:latin typeface="+mn-ea"/>
              </a:rPr>
              <a:t>答案：</a:t>
            </a:r>
            <a:r>
              <a:rPr lang="en-US" altLang="zh-CN" sz="2800" spc="100" dirty="0">
                <a:latin typeface="+mn-ea"/>
              </a:rPr>
              <a:t>A</a:t>
            </a:r>
          </a:p>
        </p:txBody>
      </p:sp>
    </p:spTree>
    <p:extLst>
      <p:ext uri="{BB962C8B-B14F-4D97-AF65-F5344CB8AC3E}">
        <p14:creationId xmlns:p14="http://schemas.microsoft.com/office/powerpoint/2010/main" val="376390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87DD850-F20D-431E-BA84-FA9EB10EA920}"/>
              </a:ext>
            </a:extLst>
          </p:cNvPr>
          <p:cNvPicPr>
            <a:picLocks noChangeAspect="1"/>
          </p:cNvPicPr>
          <p:nvPr/>
        </p:nvPicPr>
        <p:blipFill rotWithShape="1">
          <a:blip r:embed="rId3"/>
          <a:srcRect l="33745"/>
          <a:stretch/>
        </p:blipFill>
        <p:spPr>
          <a:xfrm>
            <a:off x="0" y="0"/>
            <a:ext cx="3408832" cy="6858000"/>
          </a:xfrm>
          <a:prstGeom prst="rect">
            <a:avLst/>
          </a:prstGeom>
        </p:spPr>
      </p:pic>
      <p:sp>
        <p:nvSpPr>
          <p:cNvPr id="13" name="平行四边形 12">
            <a:extLst>
              <a:ext uri="{FF2B5EF4-FFF2-40B4-BE49-F238E27FC236}">
                <a16:creationId xmlns:a16="http://schemas.microsoft.com/office/drawing/2014/main" id="{E5C6DB8B-EA2F-4FEE-80E7-8C3D816CA5A8}"/>
              </a:ext>
            </a:extLst>
          </p:cNvPr>
          <p:cNvSpPr/>
          <p:nvPr/>
        </p:nvSpPr>
        <p:spPr>
          <a:xfrm>
            <a:off x="279961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a:extLst>
              <a:ext uri="{FF2B5EF4-FFF2-40B4-BE49-F238E27FC236}">
                <a16:creationId xmlns:a16="http://schemas.microsoft.com/office/drawing/2014/main" id="{E922A78E-E6DA-43F1-958C-F193A1FFD01A}"/>
              </a:ext>
            </a:extLst>
          </p:cNvPr>
          <p:cNvSpPr/>
          <p:nvPr/>
        </p:nvSpPr>
        <p:spPr>
          <a:xfrm>
            <a:off x="167058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20B6B3C5-28B3-49C3-AA00-984421BBAD0B}"/>
              </a:ext>
            </a:extLst>
          </p:cNvPr>
          <p:cNvSpPr/>
          <p:nvPr/>
        </p:nvSpPr>
        <p:spPr>
          <a:xfrm>
            <a:off x="7945120" y="3706127"/>
            <a:ext cx="2396810" cy="923330"/>
          </a:xfrm>
          <a:prstGeom prst="rect">
            <a:avLst/>
          </a:prstGeom>
        </p:spPr>
        <p:txBody>
          <a:bodyPr wrap="none">
            <a:spAutoFit/>
          </a:bodyPr>
          <a:lstStyle/>
          <a:p>
            <a:r>
              <a:rPr lang="en-US" altLang="zh-CN" sz="5400" b="1" dirty="0">
                <a:solidFill>
                  <a:srgbClr val="7E0C6E"/>
                </a:solidFill>
                <a:effectLst>
                  <a:outerShdw blurRad="50800" dist="38100" dir="2700000" algn="tl" rotWithShape="0">
                    <a:prstClr val="black">
                      <a:alpha val="40000"/>
                    </a:prstClr>
                  </a:outerShdw>
                </a:effectLst>
                <a:latin typeface="+mj-ea"/>
                <a:ea typeface="+mj-ea"/>
              </a:rPr>
              <a:t>    </a:t>
            </a:r>
            <a:r>
              <a:rPr lang="zh-CN" altLang="en-US" sz="5400" b="1" dirty="0">
                <a:solidFill>
                  <a:srgbClr val="7E0C6E"/>
                </a:solidFill>
                <a:effectLst>
                  <a:outerShdw blurRad="50800" dist="38100" dir="2700000" algn="tl" rotWithShape="0">
                    <a:prstClr val="black">
                      <a:alpha val="40000"/>
                    </a:prstClr>
                  </a:outerShdw>
                </a:effectLst>
                <a:latin typeface="+mj-ea"/>
                <a:ea typeface="+mj-ea"/>
              </a:rPr>
              <a:t>引言</a:t>
            </a:r>
          </a:p>
        </p:txBody>
      </p:sp>
      <p:sp>
        <p:nvSpPr>
          <p:cNvPr id="16" name="矩形 15">
            <a:extLst>
              <a:ext uri="{FF2B5EF4-FFF2-40B4-BE49-F238E27FC236}">
                <a16:creationId xmlns:a16="http://schemas.microsoft.com/office/drawing/2014/main" id="{606AF47E-4551-4E31-846E-076521C58770}"/>
              </a:ext>
            </a:extLst>
          </p:cNvPr>
          <p:cNvSpPr/>
          <p:nvPr/>
        </p:nvSpPr>
        <p:spPr>
          <a:xfrm>
            <a:off x="8643983" y="2061935"/>
            <a:ext cx="1877437" cy="1862048"/>
          </a:xfrm>
          <a:prstGeom prst="rect">
            <a:avLst/>
          </a:prstGeom>
          <a:noFill/>
        </p:spPr>
        <p:txBody>
          <a:bodyPr wrap="none">
            <a:spAutoFit/>
          </a:bodyPr>
          <a:lstStyle/>
          <a:p>
            <a:r>
              <a:rPr lang="en-US" altLang="zh-CN"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01</a:t>
            </a:r>
            <a:endParaRPr lang="zh-CN" altLang="en-US"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p:txBody>
      </p:sp>
      <p:pic>
        <p:nvPicPr>
          <p:cNvPr id="30" name="图片占位符 29">
            <a:extLst>
              <a:ext uri="{FF2B5EF4-FFF2-40B4-BE49-F238E27FC236}">
                <a16:creationId xmlns:a16="http://schemas.microsoft.com/office/drawing/2014/main" id="{F9119BEF-E311-431F-A492-1E03D11BCA18}"/>
              </a:ext>
            </a:extLst>
          </p:cNvPr>
          <p:cNvPicPr>
            <a:picLocks noGrp="1" noChangeAspect="1"/>
          </p:cNvPicPr>
          <p:nvPr>
            <p:ph type="pic" sz="quarter" idx="10"/>
          </p:nvPr>
        </p:nvPicPr>
        <p:blipFill>
          <a:blip r:embed="rId4"/>
          <a:srcRect l="59" r="59"/>
          <a:stretch>
            <a:fillRect/>
          </a:stretch>
        </p:blipFill>
        <p:spPr>
          <a:xfrm>
            <a:off x="541338" y="0"/>
            <a:ext cx="5145087" cy="6858000"/>
          </a:xfrm>
          <a:prstGeom prst="rect">
            <a:avLst/>
          </a:prstGeom>
        </p:spPr>
      </p:pic>
    </p:spTree>
    <p:extLst>
      <p:ext uri="{BB962C8B-B14F-4D97-AF65-F5344CB8AC3E}">
        <p14:creationId xmlns:p14="http://schemas.microsoft.com/office/powerpoint/2010/main" val="1774855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87DD850-F20D-431E-BA84-FA9EB10EA920}"/>
              </a:ext>
            </a:extLst>
          </p:cNvPr>
          <p:cNvPicPr>
            <a:picLocks noChangeAspect="1"/>
          </p:cNvPicPr>
          <p:nvPr/>
        </p:nvPicPr>
        <p:blipFill rotWithShape="1">
          <a:blip r:embed="rId3"/>
          <a:srcRect l="33745"/>
          <a:stretch/>
        </p:blipFill>
        <p:spPr>
          <a:xfrm>
            <a:off x="0" y="0"/>
            <a:ext cx="3408832" cy="6858000"/>
          </a:xfrm>
          <a:prstGeom prst="rect">
            <a:avLst/>
          </a:prstGeom>
        </p:spPr>
      </p:pic>
      <p:sp>
        <p:nvSpPr>
          <p:cNvPr id="13" name="平行四边形 12">
            <a:extLst>
              <a:ext uri="{FF2B5EF4-FFF2-40B4-BE49-F238E27FC236}">
                <a16:creationId xmlns:a16="http://schemas.microsoft.com/office/drawing/2014/main" id="{E5C6DB8B-EA2F-4FEE-80E7-8C3D816CA5A8}"/>
              </a:ext>
            </a:extLst>
          </p:cNvPr>
          <p:cNvSpPr/>
          <p:nvPr/>
        </p:nvSpPr>
        <p:spPr>
          <a:xfrm>
            <a:off x="279961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id="{E922A78E-E6DA-43F1-958C-F193A1FFD01A}"/>
              </a:ext>
            </a:extLst>
          </p:cNvPr>
          <p:cNvSpPr/>
          <p:nvPr/>
        </p:nvSpPr>
        <p:spPr>
          <a:xfrm>
            <a:off x="167058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pic>
        <p:nvPicPr>
          <p:cNvPr id="30" name="图片占位符 29">
            <a:extLst>
              <a:ext uri="{FF2B5EF4-FFF2-40B4-BE49-F238E27FC236}">
                <a16:creationId xmlns:a16="http://schemas.microsoft.com/office/drawing/2014/main" id="{F9119BEF-E311-431F-A492-1E03D11BCA18}"/>
              </a:ext>
            </a:extLst>
          </p:cNvPr>
          <p:cNvPicPr>
            <a:picLocks noGrp="1" noChangeAspect="1"/>
          </p:cNvPicPr>
          <p:nvPr>
            <p:ph type="pic" sz="quarter" idx="10"/>
          </p:nvPr>
        </p:nvPicPr>
        <p:blipFill>
          <a:blip r:embed="rId4"/>
          <a:srcRect l="59" r="59"/>
          <a:stretch>
            <a:fillRect/>
          </a:stretch>
        </p:blipFill>
        <p:spPr>
          <a:xfrm>
            <a:off x="541338" y="0"/>
            <a:ext cx="5145087" cy="6858000"/>
          </a:xfrm>
          <a:prstGeom prst="rect">
            <a:avLst/>
          </a:prstGeom>
        </p:spPr>
      </p:pic>
      <p:sp>
        <p:nvSpPr>
          <p:cNvPr id="31" name="矩形 30">
            <a:extLst>
              <a:ext uri="{FF2B5EF4-FFF2-40B4-BE49-F238E27FC236}">
                <a16:creationId xmlns:a16="http://schemas.microsoft.com/office/drawing/2014/main" id="{FEF5DC0B-9536-C1CC-CED6-959FC8691DCB}"/>
              </a:ext>
            </a:extLst>
          </p:cNvPr>
          <p:cNvSpPr/>
          <p:nvPr/>
        </p:nvSpPr>
        <p:spPr>
          <a:xfrm>
            <a:off x="7777685" y="3706829"/>
            <a:ext cx="3647152" cy="175432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7E0C6E"/>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实验</a:t>
            </a:r>
            <a:r>
              <a:rPr kumimoji="0" lang="en-US" altLang="zh-CN" sz="5400" b="1" i="0" u="none" strike="noStrike" kern="1200" cap="none" spc="0" normalizeH="0" baseline="0" noProof="0" dirty="0">
                <a:ln>
                  <a:noFill/>
                </a:ln>
                <a:solidFill>
                  <a:srgbClr val="7E0C6E"/>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7E0C6E"/>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指令译码器</a:t>
            </a:r>
          </a:p>
        </p:txBody>
      </p:sp>
      <p:sp>
        <p:nvSpPr>
          <p:cNvPr id="32" name="矩形 31">
            <a:extLst>
              <a:ext uri="{FF2B5EF4-FFF2-40B4-BE49-F238E27FC236}">
                <a16:creationId xmlns:a16="http://schemas.microsoft.com/office/drawing/2014/main" id="{AC6CBE3B-97DD-454E-8758-77B01290AD36}"/>
              </a:ext>
            </a:extLst>
          </p:cNvPr>
          <p:cNvSpPr/>
          <p:nvPr/>
        </p:nvSpPr>
        <p:spPr>
          <a:xfrm>
            <a:off x="8600026" y="2080780"/>
            <a:ext cx="2002471" cy="1862048"/>
          </a:xfrm>
          <a:prstGeom prst="rect">
            <a:avLst/>
          </a:prstGeom>
          <a:noFill/>
        </p:spPr>
        <p:txBody>
          <a:bodyPr wrap="none">
            <a:spAutoFit/>
          </a:bodyPr>
          <a:lstStyle/>
          <a:p>
            <a:r>
              <a:rPr lang="en-US" altLang="zh-CN"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10</a:t>
            </a:r>
            <a:endParaRPr lang="zh-CN" altLang="en-US"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101007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26141" cy="584775"/>
          </a:xfrm>
          <a:prstGeom prst="rect">
            <a:avLst/>
          </a:prstGeom>
        </p:spPr>
        <p:txBody>
          <a:bodyPr wrap="none">
            <a:spAutoFit/>
          </a:bodyPr>
          <a:lstStyle/>
          <a:p>
            <a:r>
              <a:rPr lang="zh-CN" altLang="en-US" sz="3200" b="1" dirty="0">
                <a:solidFill>
                  <a:srgbClr val="7E0C6E"/>
                </a:solidFill>
                <a:latin typeface="+mn-ea"/>
              </a:rPr>
              <a:t>实验任务</a:t>
            </a:r>
          </a:p>
        </p:txBody>
      </p:sp>
      <p:sp>
        <p:nvSpPr>
          <p:cNvPr id="15" name="矩形 14">
            <a:extLst>
              <a:ext uri="{FF2B5EF4-FFF2-40B4-BE49-F238E27FC236}">
                <a16:creationId xmlns:a16="http://schemas.microsoft.com/office/drawing/2014/main" id="{EE7F946C-F17E-4D98-AEA2-14D1C04CA9FC}"/>
              </a:ext>
            </a:extLst>
          </p:cNvPr>
          <p:cNvSpPr/>
          <p:nvPr/>
        </p:nvSpPr>
        <p:spPr>
          <a:xfrm>
            <a:off x="373420" y="1245646"/>
            <a:ext cx="5341579" cy="4366708"/>
          </a:xfrm>
          <a:prstGeom prst="rect">
            <a:avLst/>
          </a:prstGeom>
        </p:spPr>
        <p:txBody>
          <a:bodyPr wrap="square">
            <a:spAutoFit/>
          </a:bodyPr>
          <a:lstStyle/>
          <a:p>
            <a:pPr algn="just">
              <a:lnSpc>
                <a:spcPct val="130000"/>
              </a:lnSpc>
            </a:pPr>
            <a:r>
              <a:rPr lang="zh-CN" altLang="en-US" sz="2400" spc="100" dirty="0">
                <a:latin typeface="+mn-ea"/>
              </a:rPr>
              <a:t>实验包括实现</a:t>
            </a:r>
            <a:r>
              <a:rPr lang="en-US" altLang="zh-CN" sz="2400" spc="100" dirty="0">
                <a:latin typeface="+mn-ea"/>
              </a:rPr>
              <a:t>RISC-V</a:t>
            </a:r>
            <a:r>
              <a:rPr lang="zh-CN" altLang="en-US" sz="2400" spc="100" dirty="0">
                <a:latin typeface="+mn-ea"/>
              </a:rPr>
              <a:t>指令集下</a:t>
            </a:r>
            <a:r>
              <a:rPr lang="en-US" altLang="zh-CN" sz="2400" spc="100" dirty="0">
                <a:latin typeface="+mn-ea"/>
              </a:rPr>
              <a:t>CPU</a:t>
            </a:r>
            <a:r>
              <a:rPr lang="zh-CN" altLang="en-US" sz="2400" spc="100" dirty="0">
                <a:latin typeface="+mn-ea"/>
              </a:rPr>
              <a:t>的指令译码模块。包括：</a:t>
            </a:r>
            <a:endParaRPr lang="en-US" altLang="zh-CN" sz="2400" spc="100" dirty="0">
              <a:latin typeface="+mn-ea"/>
            </a:endParaRPr>
          </a:p>
          <a:p>
            <a:pPr algn="just">
              <a:lnSpc>
                <a:spcPct val="130000"/>
              </a:lnSpc>
            </a:pPr>
            <a:endParaRPr lang="en-US" altLang="zh-CN" sz="2400" spc="100" dirty="0">
              <a:latin typeface="+mn-ea"/>
            </a:endParaRPr>
          </a:p>
          <a:p>
            <a:pPr algn="just">
              <a:lnSpc>
                <a:spcPct val="130000"/>
              </a:lnSpc>
            </a:pPr>
            <a:r>
              <a:rPr lang="zh-CN" altLang="en-US" sz="2400" spc="100" dirty="0">
                <a:latin typeface="+mn-ea"/>
              </a:rPr>
              <a:t>●  控制单元</a:t>
            </a:r>
            <a:endParaRPr lang="en-US" altLang="zh-CN" sz="2400" spc="100" dirty="0">
              <a:latin typeface="+mn-ea"/>
            </a:endParaRPr>
          </a:p>
          <a:p>
            <a:pPr algn="just">
              <a:lnSpc>
                <a:spcPct val="130000"/>
              </a:lnSpc>
            </a:pPr>
            <a:endParaRPr lang="en-US" altLang="zh-CN" sz="2400" spc="100" dirty="0">
              <a:latin typeface="+mn-ea"/>
            </a:endParaRPr>
          </a:p>
          <a:p>
            <a:pPr algn="just">
              <a:lnSpc>
                <a:spcPct val="130000"/>
              </a:lnSpc>
            </a:pPr>
            <a:r>
              <a:rPr lang="zh-CN" altLang="en-US" sz="2400" spc="100" dirty="0">
                <a:latin typeface="+mn-ea"/>
              </a:rPr>
              <a:t>●  立即数生成器</a:t>
            </a:r>
            <a:endParaRPr lang="en-US" altLang="zh-CN" sz="2400" spc="100" dirty="0">
              <a:latin typeface="+mn-ea"/>
            </a:endParaRPr>
          </a:p>
          <a:p>
            <a:pPr algn="just">
              <a:lnSpc>
                <a:spcPct val="130000"/>
              </a:lnSpc>
            </a:pPr>
            <a:endParaRPr lang="en-US" altLang="zh-CN" sz="2400" spc="100" dirty="0">
              <a:latin typeface="+mn-ea"/>
            </a:endParaRPr>
          </a:p>
          <a:p>
            <a:pPr algn="just">
              <a:lnSpc>
                <a:spcPct val="130000"/>
              </a:lnSpc>
            </a:pPr>
            <a:r>
              <a:rPr lang="zh-CN" altLang="en-US" sz="2400" spc="100" dirty="0">
                <a:latin typeface="+mn-ea"/>
              </a:rPr>
              <a:t>●  两个源寄存器端口，一个目标寄存器端口（模拟寄存器堆）</a:t>
            </a:r>
            <a:endParaRPr lang="en-US" altLang="zh-CN" sz="2400" spc="100" dirty="0">
              <a:latin typeface="+mn-ea"/>
            </a:endParaRPr>
          </a:p>
        </p:txBody>
      </p:sp>
      <p:pic>
        <p:nvPicPr>
          <p:cNvPr id="5" name="图片 4" descr="https://nankai.feishu.cn/space/api/box/stream/download/asynccode/?code=NTZlMzBlOTNmOTc1YzY5ZTlhZmJlNzI5OTk5N2UzNjZfenJFRDdBbEExRVY2YWNaSzdCT3BpejQ4cHpxUmhIY0tfVG9rZW46Ym94Y24ySE04WFpFc1lkUFlPTGFMRjFLUVdvXzE2NTI0NTM3NTg6MTY1MjQ1NzM1OF9WNA">
            <a:extLst>
              <a:ext uri="{FF2B5EF4-FFF2-40B4-BE49-F238E27FC236}">
                <a16:creationId xmlns:a16="http://schemas.microsoft.com/office/drawing/2014/main" id="{9E74756C-2D51-4502-B98E-F454E37998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95425"/>
            <a:ext cx="5062855" cy="3867150"/>
          </a:xfrm>
          <a:prstGeom prst="rect">
            <a:avLst/>
          </a:prstGeom>
          <a:noFill/>
          <a:ln>
            <a:noFill/>
          </a:ln>
        </p:spPr>
      </p:pic>
    </p:spTree>
    <p:extLst>
      <p:ext uri="{BB962C8B-B14F-4D97-AF65-F5344CB8AC3E}">
        <p14:creationId xmlns:p14="http://schemas.microsoft.com/office/powerpoint/2010/main" val="551887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26141" cy="584775"/>
          </a:xfrm>
          <a:prstGeom prst="rect">
            <a:avLst/>
          </a:prstGeom>
        </p:spPr>
        <p:txBody>
          <a:bodyPr wrap="none">
            <a:spAutoFit/>
          </a:bodyPr>
          <a:lstStyle/>
          <a:p>
            <a:r>
              <a:rPr lang="zh-CN" altLang="en-US" sz="3200" b="1" dirty="0">
                <a:solidFill>
                  <a:srgbClr val="7E0C6E"/>
                </a:solidFill>
                <a:latin typeface="+mn-ea"/>
              </a:rPr>
              <a:t>实验目的</a:t>
            </a:r>
          </a:p>
        </p:txBody>
      </p:sp>
      <p:sp>
        <p:nvSpPr>
          <p:cNvPr id="15" name="矩形 14">
            <a:extLst>
              <a:ext uri="{FF2B5EF4-FFF2-40B4-BE49-F238E27FC236}">
                <a16:creationId xmlns:a16="http://schemas.microsoft.com/office/drawing/2014/main" id="{EE7F946C-F17E-4D98-AEA2-14D1C04CA9FC}"/>
              </a:ext>
            </a:extLst>
          </p:cNvPr>
          <p:cNvSpPr/>
          <p:nvPr/>
        </p:nvSpPr>
        <p:spPr>
          <a:xfrm>
            <a:off x="373420" y="1245646"/>
            <a:ext cx="11319047" cy="3886577"/>
          </a:xfrm>
          <a:prstGeom prst="rect">
            <a:avLst/>
          </a:prstGeom>
        </p:spPr>
        <p:txBody>
          <a:bodyPr wrap="square">
            <a:spAutoFit/>
          </a:bodyPr>
          <a:lstStyle/>
          <a:p>
            <a:pPr algn="just">
              <a:lnSpc>
                <a:spcPct val="130000"/>
              </a:lnSpc>
            </a:pPr>
            <a:r>
              <a:rPr lang="zh-CN" altLang="en-US" sz="2400" spc="100" dirty="0">
                <a:latin typeface="+mn-ea"/>
              </a:rPr>
              <a:t>通过本实验我们可以：</a:t>
            </a:r>
          </a:p>
          <a:p>
            <a:pPr algn="just">
              <a:lnSpc>
                <a:spcPct val="130000"/>
              </a:lnSpc>
            </a:pPr>
            <a:endParaRPr lang="en-US" altLang="zh-CN" sz="2400" spc="100" dirty="0">
              <a:latin typeface="+mn-ea"/>
            </a:endParaRPr>
          </a:p>
          <a:p>
            <a:pPr algn="just">
              <a:lnSpc>
                <a:spcPct val="130000"/>
              </a:lnSpc>
            </a:pPr>
            <a:r>
              <a:rPr lang="en-US" altLang="zh-CN" sz="2400" spc="100" dirty="0">
                <a:latin typeface="+mn-ea"/>
              </a:rPr>
              <a:t>1. </a:t>
            </a:r>
            <a:r>
              <a:rPr lang="zh-CN" altLang="en-US" sz="2400" spc="100" dirty="0">
                <a:latin typeface="+mn-ea"/>
              </a:rPr>
              <a:t>理解</a:t>
            </a:r>
            <a:r>
              <a:rPr lang="en-US" altLang="zh-CN" sz="2400" spc="100" dirty="0">
                <a:latin typeface="+mn-ea"/>
              </a:rPr>
              <a:t>RISC-V</a:t>
            </a:r>
            <a:r>
              <a:rPr lang="zh-CN" altLang="en-US" sz="2400" spc="100" dirty="0">
                <a:latin typeface="+mn-ea"/>
              </a:rPr>
              <a:t>的指令结构，理解</a:t>
            </a:r>
            <a:r>
              <a:rPr lang="en-US" altLang="zh-CN" sz="2400" spc="100" dirty="0">
                <a:latin typeface="+mn-ea"/>
              </a:rPr>
              <a:t>RISC-V</a:t>
            </a:r>
            <a:r>
              <a:rPr lang="zh-CN" altLang="en-US" sz="2400" spc="100" dirty="0">
                <a:latin typeface="+mn-ea"/>
              </a:rPr>
              <a:t>中常用指令的功能和编码。</a:t>
            </a:r>
          </a:p>
          <a:p>
            <a:pPr algn="just">
              <a:lnSpc>
                <a:spcPct val="130000"/>
              </a:lnSpc>
            </a:pPr>
            <a:r>
              <a:rPr lang="en-US" altLang="zh-CN" sz="2400" spc="100" dirty="0">
                <a:latin typeface="+mn-ea"/>
              </a:rPr>
              <a:t>2. </a:t>
            </a:r>
            <a:r>
              <a:rPr lang="zh-CN" altLang="en-US" sz="2400" spc="100" dirty="0">
                <a:latin typeface="+mn-ea"/>
              </a:rPr>
              <a:t>进一步了解单周期</a:t>
            </a:r>
            <a:r>
              <a:rPr lang="en-US" altLang="zh-CN" sz="2400" spc="100" dirty="0">
                <a:latin typeface="+mn-ea"/>
              </a:rPr>
              <a:t>CPU</a:t>
            </a:r>
            <a:r>
              <a:rPr lang="zh-CN" altLang="en-US" sz="2400" spc="100" dirty="0">
                <a:latin typeface="+mn-ea"/>
              </a:rPr>
              <a:t>的结构与设计。</a:t>
            </a:r>
            <a:endParaRPr lang="en-US" altLang="zh-CN" sz="2400" spc="100" dirty="0">
              <a:latin typeface="+mn-ea"/>
            </a:endParaRPr>
          </a:p>
          <a:p>
            <a:pPr algn="just">
              <a:lnSpc>
                <a:spcPct val="130000"/>
              </a:lnSpc>
            </a:pPr>
            <a:r>
              <a:rPr lang="en-US" altLang="zh-CN" sz="2400" spc="100" dirty="0">
                <a:latin typeface="+mn-ea"/>
              </a:rPr>
              <a:t>3. </a:t>
            </a:r>
            <a:r>
              <a:rPr lang="zh-CN" altLang="en-US" sz="2400" spc="100" dirty="0">
                <a:latin typeface="+mn-ea"/>
              </a:rPr>
              <a:t>深入理解计算机如何处理指令，加强我们对数据通路以及</a:t>
            </a:r>
            <a:r>
              <a:rPr lang="en-US" altLang="zh-CN" sz="2400" spc="100" dirty="0">
                <a:latin typeface="+mn-ea"/>
              </a:rPr>
              <a:t>CPU</a:t>
            </a:r>
            <a:r>
              <a:rPr lang="zh-CN" altLang="en-US" sz="2400" spc="100" dirty="0">
                <a:latin typeface="+mn-ea"/>
              </a:rPr>
              <a:t>内控制单元部分的理解。</a:t>
            </a:r>
          </a:p>
          <a:p>
            <a:pPr algn="just">
              <a:lnSpc>
                <a:spcPct val="130000"/>
              </a:lnSpc>
            </a:pPr>
            <a:r>
              <a:rPr lang="en-US" altLang="zh-CN" sz="2400" spc="100" dirty="0">
                <a:latin typeface="+mn-ea"/>
              </a:rPr>
              <a:t>4. </a:t>
            </a:r>
            <a:r>
              <a:rPr lang="zh-CN" altLang="en-US" sz="2400" spc="100" dirty="0">
                <a:latin typeface="+mn-ea"/>
              </a:rPr>
              <a:t>加强对</a:t>
            </a:r>
            <a:r>
              <a:rPr lang="en-US" altLang="zh-CN" sz="2400" spc="100" dirty="0">
                <a:latin typeface="+mn-ea"/>
              </a:rPr>
              <a:t>Verilog</a:t>
            </a:r>
            <a:r>
              <a:rPr lang="zh-CN" altLang="en-US" sz="2400" spc="100" dirty="0">
                <a:latin typeface="+mn-ea"/>
              </a:rPr>
              <a:t>语言的应用能力。</a:t>
            </a:r>
          </a:p>
          <a:p>
            <a:pPr algn="just">
              <a:lnSpc>
                <a:spcPct val="130000"/>
              </a:lnSpc>
            </a:pPr>
            <a:endParaRPr lang="en-US" altLang="zh-CN" sz="2400" spc="100" dirty="0">
              <a:latin typeface="+mn-ea"/>
            </a:endParaRPr>
          </a:p>
        </p:txBody>
      </p:sp>
    </p:spTree>
    <p:extLst>
      <p:ext uri="{BB962C8B-B14F-4D97-AF65-F5344CB8AC3E}">
        <p14:creationId xmlns:p14="http://schemas.microsoft.com/office/powerpoint/2010/main" val="1273992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26141" cy="584775"/>
          </a:xfrm>
          <a:prstGeom prst="rect">
            <a:avLst/>
          </a:prstGeom>
        </p:spPr>
        <p:txBody>
          <a:bodyPr wrap="none">
            <a:spAutoFit/>
          </a:bodyPr>
          <a:lstStyle/>
          <a:p>
            <a:r>
              <a:rPr lang="zh-CN" altLang="en-US" sz="3200" b="1" dirty="0">
                <a:solidFill>
                  <a:srgbClr val="7E0C6E"/>
                </a:solidFill>
                <a:latin typeface="+mn-ea"/>
              </a:rPr>
              <a:t>实验原理</a:t>
            </a:r>
          </a:p>
        </p:txBody>
      </p:sp>
      <p:sp>
        <p:nvSpPr>
          <p:cNvPr id="15" name="矩形 14">
            <a:extLst>
              <a:ext uri="{FF2B5EF4-FFF2-40B4-BE49-F238E27FC236}">
                <a16:creationId xmlns:a16="http://schemas.microsoft.com/office/drawing/2014/main" id="{EE7F946C-F17E-4D98-AEA2-14D1C04CA9FC}"/>
              </a:ext>
            </a:extLst>
          </p:cNvPr>
          <p:cNvSpPr/>
          <p:nvPr/>
        </p:nvSpPr>
        <p:spPr>
          <a:xfrm>
            <a:off x="373420" y="2205908"/>
            <a:ext cx="5341579" cy="2926314"/>
          </a:xfrm>
          <a:prstGeom prst="rect">
            <a:avLst/>
          </a:prstGeom>
        </p:spPr>
        <p:txBody>
          <a:bodyPr wrap="square">
            <a:spAutoFit/>
          </a:bodyPr>
          <a:lstStyle/>
          <a:p>
            <a:pPr algn="just">
              <a:lnSpc>
                <a:spcPct val="130000"/>
              </a:lnSpc>
            </a:pPr>
            <a:r>
              <a:rPr lang="zh-CN" altLang="en-US" sz="2400" spc="100" dirty="0">
                <a:latin typeface="+mn-ea"/>
              </a:rPr>
              <a:t>前置知识已在课堂讲授，详见</a:t>
            </a:r>
            <a:r>
              <a:rPr lang="en-US" altLang="zh-CN" sz="2400" spc="100" dirty="0">
                <a:latin typeface="+mn-ea"/>
              </a:rPr>
              <a:t>4.3-4.4</a:t>
            </a:r>
            <a:r>
              <a:rPr lang="zh-CN" altLang="en-US" sz="2400" spc="100" dirty="0">
                <a:latin typeface="+mn-ea"/>
              </a:rPr>
              <a:t>节。</a:t>
            </a:r>
          </a:p>
          <a:p>
            <a:pPr algn="just">
              <a:lnSpc>
                <a:spcPct val="130000"/>
              </a:lnSpc>
            </a:pPr>
            <a:endParaRPr lang="en-US" altLang="zh-CN" sz="2400" spc="100" dirty="0">
              <a:latin typeface="+mn-ea"/>
            </a:endParaRPr>
          </a:p>
          <a:p>
            <a:pPr algn="just">
              <a:lnSpc>
                <a:spcPct val="130000"/>
              </a:lnSpc>
            </a:pPr>
            <a:r>
              <a:rPr lang="zh-CN" altLang="en-US" sz="2400" spc="100" dirty="0">
                <a:latin typeface="+mn-ea"/>
              </a:rPr>
              <a:t>右图所示的数据通路只剩下最后一步，即主控制单元的设计（图中蓝色标明的信号）</a:t>
            </a:r>
            <a:endParaRPr lang="en-US" altLang="zh-CN" sz="2400" spc="100" dirty="0">
              <a:latin typeface="+mn-ea"/>
            </a:endParaRPr>
          </a:p>
        </p:txBody>
      </p:sp>
      <p:pic>
        <p:nvPicPr>
          <p:cNvPr id="6" name="图片 5" descr="https://nankai.feishu.cn/space/api/box/stream/download/asynccode/?code=OTZmMGViYTdlYmJiYzkzODllZTU0MzI3MDVkOTFkYzNfUjRROGw3b1c2VVJKbm1qbVJzSEY4eTdzbk03S3prdUFfVG9rZW46Ym94Y25yVE9ORkk5ZVFQbnZ3OXliU28zR2VkXzE2NTI0NTM3NTg6MTY1MjQ1NzM1OF9WNA">
            <a:extLst>
              <a:ext uri="{FF2B5EF4-FFF2-40B4-BE49-F238E27FC236}">
                <a16:creationId xmlns:a16="http://schemas.microsoft.com/office/drawing/2014/main" id="{F50F5A8E-722C-447C-8C04-FC19C0828DE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488492"/>
            <a:ext cx="5722580" cy="3881015"/>
          </a:xfrm>
          <a:prstGeom prst="rect">
            <a:avLst/>
          </a:prstGeom>
          <a:noFill/>
          <a:ln>
            <a:noFill/>
          </a:ln>
        </p:spPr>
      </p:pic>
    </p:spTree>
    <p:extLst>
      <p:ext uri="{BB962C8B-B14F-4D97-AF65-F5344CB8AC3E}">
        <p14:creationId xmlns:p14="http://schemas.microsoft.com/office/powerpoint/2010/main" val="1375161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26141" cy="584775"/>
          </a:xfrm>
          <a:prstGeom prst="rect">
            <a:avLst/>
          </a:prstGeom>
        </p:spPr>
        <p:txBody>
          <a:bodyPr wrap="none">
            <a:spAutoFit/>
          </a:bodyPr>
          <a:lstStyle/>
          <a:p>
            <a:r>
              <a:rPr lang="zh-CN" altLang="en-US" sz="3200" b="1" dirty="0">
                <a:solidFill>
                  <a:srgbClr val="7E0C6E"/>
                </a:solidFill>
                <a:latin typeface="+mn-ea"/>
              </a:rPr>
              <a:t>实验要求</a:t>
            </a:r>
          </a:p>
        </p:txBody>
      </p:sp>
      <p:sp>
        <p:nvSpPr>
          <p:cNvPr id="15" name="矩形 14">
            <a:extLst>
              <a:ext uri="{FF2B5EF4-FFF2-40B4-BE49-F238E27FC236}">
                <a16:creationId xmlns:a16="http://schemas.microsoft.com/office/drawing/2014/main" id="{EE7F946C-F17E-4D98-AEA2-14D1C04CA9FC}"/>
              </a:ext>
            </a:extLst>
          </p:cNvPr>
          <p:cNvSpPr/>
          <p:nvPr/>
        </p:nvSpPr>
        <p:spPr>
          <a:xfrm>
            <a:off x="1058776" y="1965843"/>
            <a:ext cx="10074447" cy="2926314"/>
          </a:xfrm>
          <a:prstGeom prst="rect">
            <a:avLst/>
          </a:prstGeom>
        </p:spPr>
        <p:txBody>
          <a:bodyPr wrap="square">
            <a:spAutoFit/>
          </a:bodyPr>
          <a:lstStyle/>
          <a:p>
            <a:pPr algn="just">
              <a:lnSpc>
                <a:spcPct val="130000"/>
              </a:lnSpc>
            </a:pPr>
            <a:r>
              <a:rPr lang="en-US" altLang="zh-CN" sz="2400" spc="100" dirty="0">
                <a:latin typeface="+mn-ea"/>
              </a:rPr>
              <a:t>1.</a:t>
            </a:r>
            <a:r>
              <a:rPr lang="zh-CN" altLang="en-US" sz="2400" spc="100" dirty="0">
                <a:latin typeface="+mn-ea"/>
              </a:rPr>
              <a:t>使用</a:t>
            </a:r>
            <a:r>
              <a:rPr lang="en-US" altLang="zh-CN" sz="2400" spc="100" dirty="0">
                <a:latin typeface="+mn-ea"/>
              </a:rPr>
              <a:t>Verilog</a:t>
            </a:r>
            <a:r>
              <a:rPr lang="zh-CN" altLang="en-US" sz="2400" spc="100" dirty="0">
                <a:latin typeface="+mn-ea"/>
              </a:rPr>
              <a:t>，根据真值表设计对应组合逻辑电路，编写</a:t>
            </a:r>
            <a:r>
              <a:rPr lang="en-US" altLang="zh-CN" sz="2400" spc="100" dirty="0">
                <a:latin typeface="+mn-ea"/>
              </a:rPr>
              <a:t>Control</a:t>
            </a:r>
            <a:r>
              <a:rPr lang="zh-CN" altLang="en-US" sz="2400" spc="100" dirty="0">
                <a:latin typeface="+mn-ea"/>
              </a:rPr>
              <a:t>模块，实现指令到控制信号的转换。</a:t>
            </a:r>
          </a:p>
          <a:p>
            <a:pPr algn="just">
              <a:lnSpc>
                <a:spcPct val="130000"/>
              </a:lnSpc>
            </a:pPr>
            <a:r>
              <a:rPr lang="en-US" altLang="zh-CN" sz="2400" spc="100" dirty="0">
                <a:latin typeface="+mn-ea"/>
              </a:rPr>
              <a:t>2.</a:t>
            </a:r>
            <a:r>
              <a:rPr lang="zh-CN" altLang="en-US" sz="2400" spc="100" dirty="0">
                <a:latin typeface="+mn-ea"/>
              </a:rPr>
              <a:t>使用</a:t>
            </a:r>
            <a:r>
              <a:rPr lang="en-US" altLang="zh-CN" sz="2400" spc="100" dirty="0">
                <a:latin typeface="+mn-ea"/>
              </a:rPr>
              <a:t>Verilog</a:t>
            </a:r>
            <a:r>
              <a:rPr lang="zh-CN" altLang="en-US" sz="2400" spc="100" dirty="0">
                <a:latin typeface="+mn-ea"/>
              </a:rPr>
              <a:t>，编写</a:t>
            </a:r>
            <a:r>
              <a:rPr lang="en-US" altLang="zh-CN" sz="2400" spc="100" dirty="0" err="1">
                <a:latin typeface="+mn-ea"/>
              </a:rPr>
              <a:t>Imm</a:t>
            </a:r>
            <a:r>
              <a:rPr lang="en-US" altLang="zh-CN" sz="2400" spc="100" dirty="0">
                <a:latin typeface="+mn-ea"/>
              </a:rPr>
              <a:t> Gen</a:t>
            </a:r>
            <a:r>
              <a:rPr lang="zh-CN" altLang="en-US" sz="2400" spc="100" dirty="0">
                <a:latin typeface="+mn-ea"/>
              </a:rPr>
              <a:t>模块，实现符号拓展。</a:t>
            </a:r>
          </a:p>
          <a:p>
            <a:pPr algn="just">
              <a:lnSpc>
                <a:spcPct val="130000"/>
              </a:lnSpc>
            </a:pPr>
            <a:r>
              <a:rPr lang="en-US" altLang="zh-CN" sz="2400" spc="100" dirty="0">
                <a:latin typeface="+mn-ea"/>
              </a:rPr>
              <a:t>3.</a:t>
            </a:r>
            <a:r>
              <a:rPr lang="zh-CN" altLang="en-US" sz="2400" spc="100" dirty="0">
                <a:latin typeface="+mn-ea"/>
              </a:rPr>
              <a:t>编写</a:t>
            </a:r>
            <a:r>
              <a:rPr lang="en-US" altLang="zh-CN" sz="2400" spc="100" dirty="0">
                <a:latin typeface="+mn-ea"/>
              </a:rPr>
              <a:t>testbench</a:t>
            </a:r>
            <a:r>
              <a:rPr lang="zh-CN" altLang="en-US" sz="2400" spc="100" dirty="0">
                <a:latin typeface="+mn-ea"/>
              </a:rPr>
              <a:t>进行测试，验证以上模块是否正确。</a:t>
            </a:r>
          </a:p>
          <a:p>
            <a:pPr algn="just">
              <a:lnSpc>
                <a:spcPct val="130000"/>
              </a:lnSpc>
            </a:pPr>
            <a:r>
              <a:rPr lang="en-US" altLang="zh-CN" sz="2400" spc="100" dirty="0">
                <a:latin typeface="+mn-ea"/>
              </a:rPr>
              <a:t>4.</a:t>
            </a:r>
            <a:r>
              <a:rPr lang="zh-CN" altLang="en-US" sz="2400" spc="100" dirty="0">
                <a:latin typeface="+mn-ea"/>
              </a:rPr>
              <a:t>撰写实验报告，记录实验过程及实验结果，分析指令译码器在</a:t>
            </a:r>
            <a:r>
              <a:rPr lang="en-US" altLang="zh-CN" sz="2400" spc="100" dirty="0">
                <a:latin typeface="+mn-ea"/>
              </a:rPr>
              <a:t>CPU</a:t>
            </a:r>
            <a:r>
              <a:rPr lang="zh-CN" altLang="en-US" sz="2400" spc="100" dirty="0">
                <a:latin typeface="+mn-ea"/>
              </a:rPr>
              <a:t>结构中的作用。</a:t>
            </a:r>
          </a:p>
        </p:txBody>
      </p:sp>
    </p:spTree>
    <p:extLst>
      <p:ext uri="{BB962C8B-B14F-4D97-AF65-F5344CB8AC3E}">
        <p14:creationId xmlns:p14="http://schemas.microsoft.com/office/powerpoint/2010/main" val="2211442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26141" cy="584775"/>
          </a:xfrm>
          <a:prstGeom prst="rect">
            <a:avLst/>
          </a:prstGeom>
        </p:spPr>
        <p:txBody>
          <a:bodyPr wrap="none">
            <a:spAutoFit/>
          </a:bodyPr>
          <a:lstStyle/>
          <a:p>
            <a:r>
              <a:rPr lang="zh-CN" altLang="en-US" sz="3200" b="1" dirty="0">
                <a:solidFill>
                  <a:srgbClr val="7E0C6E"/>
                </a:solidFill>
                <a:latin typeface="+mn-ea"/>
              </a:rPr>
              <a:t>注意事项</a:t>
            </a:r>
          </a:p>
        </p:txBody>
      </p:sp>
      <p:sp>
        <p:nvSpPr>
          <p:cNvPr id="15" name="矩形 14">
            <a:extLst>
              <a:ext uri="{FF2B5EF4-FFF2-40B4-BE49-F238E27FC236}">
                <a16:creationId xmlns:a16="http://schemas.microsoft.com/office/drawing/2014/main" id="{EE7F946C-F17E-4D98-AEA2-14D1C04CA9FC}"/>
              </a:ext>
            </a:extLst>
          </p:cNvPr>
          <p:cNvSpPr/>
          <p:nvPr/>
        </p:nvSpPr>
        <p:spPr>
          <a:xfrm>
            <a:off x="1050310" y="2205909"/>
            <a:ext cx="10091380" cy="2446182"/>
          </a:xfrm>
          <a:prstGeom prst="rect">
            <a:avLst/>
          </a:prstGeom>
        </p:spPr>
        <p:txBody>
          <a:bodyPr wrap="square">
            <a:spAutoFit/>
          </a:bodyPr>
          <a:lstStyle/>
          <a:p>
            <a:pPr algn="just">
              <a:lnSpc>
                <a:spcPct val="130000"/>
              </a:lnSpc>
            </a:pPr>
            <a:r>
              <a:rPr lang="en-US" altLang="zh-CN" sz="2400" spc="100" dirty="0">
                <a:latin typeface="+mn-ea"/>
              </a:rPr>
              <a:t>1.</a:t>
            </a:r>
            <a:r>
              <a:rPr lang="zh-CN" altLang="en-US" sz="2400" spc="100" dirty="0">
                <a:latin typeface="+mn-ea"/>
              </a:rPr>
              <a:t>存</a:t>
            </a:r>
            <a:r>
              <a:rPr lang="en-US" altLang="zh-CN" sz="2400" spc="100" dirty="0">
                <a:latin typeface="+mn-ea"/>
              </a:rPr>
              <a:t>/</a:t>
            </a:r>
            <a:r>
              <a:rPr lang="zh-CN" altLang="en-US" sz="2400" spc="100" dirty="0">
                <a:latin typeface="+mn-ea"/>
              </a:rPr>
              <a:t>取指令和条件跳转指令的立即数在指令中的字段不同，立即数生成器要对不同类型的指令分别处理。</a:t>
            </a:r>
            <a:endParaRPr lang="en-US" altLang="zh-CN" sz="2400" spc="100" dirty="0">
              <a:latin typeface="+mn-ea"/>
            </a:endParaRPr>
          </a:p>
          <a:p>
            <a:pPr algn="just">
              <a:lnSpc>
                <a:spcPct val="130000"/>
              </a:lnSpc>
            </a:pPr>
            <a:endParaRPr lang="zh-CN" altLang="en-US" sz="2400" spc="100" dirty="0">
              <a:latin typeface="+mn-ea"/>
            </a:endParaRPr>
          </a:p>
          <a:p>
            <a:pPr algn="just">
              <a:lnSpc>
                <a:spcPct val="130000"/>
              </a:lnSpc>
            </a:pPr>
            <a:r>
              <a:rPr lang="en-US" altLang="zh-CN" sz="2400" spc="100" dirty="0">
                <a:latin typeface="+mn-ea"/>
              </a:rPr>
              <a:t>2.</a:t>
            </a:r>
            <a:r>
              <a:rPr lang="zh-CN" altLang="en-US" sz="2400" spc="100" dirty="0">
                <a:latin typeface="+mn-ea"/>
              </a:rPr>
              <a:t>本实验不需要实现寄存器堆、数据存储器等模块，只需要输出对应的信号值、寄存器操作数的值、符号拓展后的值即可。</a:t>
            </a:r>
          </a:p>
        </p:txBody>
      </p:sp>
    </p:spTree>
    <p:extLst>
      <p:ext uri="{BB962C8B-B14F-4D97-AF65-F5344CB8AC3E}">
        <p14:creationId xmlns:p14="http://schemas.microsoft.com/office/powerpoint/2010/main" val="3692714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26141" cy="584775"/>
          </a:xfrm>
          <a:prstGeom prst="rect">
            <a:avLst/>
          </a:prstGeom>
        </p:spPr>
        <p:txBody>
          <a:bodyPr wrap="none">
            <a:spAutoFit/>
          </a:bodyPr>
          <a:lstStyle/>
          <a:p>
            <a:r>
              <a:rPr lang="zh-CN" altLang="en-US" sz="3200" b="1" dirty="0">
                <a:solidFill>
                  <a:srgbClr val="7E0C6E"/>
                </a:solidFill>
                <a:latin typeface="+mn-ea"/>
              </a:rPr>
              <a:t>参考思路</a:t>
            </a:r>
          </a:p>
        </p:txBody>
      </p:sp>
      <p:sp>
        <p:nvSpPr>
          <p:cNvPr id="15" name="矩形 14">
            <a:extLst>
              <a:ext uri="{FF2B5EF4-FFF2-40B4-BE49-F238E27FC236}">
                <a16:creationId xmlns:a16="http://schemas.microsoft.com/office/drawing/2014/main" id="{EE7F946C-F17E-4D98-AEA2-14D1C04CA9FC}"/>
              </a:ext>
            </a:extLst>
          </p:cNvPr>
          <p:cNvSpPr/>
          <p:nvPr/>
        </p:nvSpPr>
        <p:spPr>
          <a:xfrm>
            <a:off x="394203" y="1485711"/>
            <a:ext cx="5350047" cy="3886577"/>
          </a:xfrm>
          <a:prstGeom prst="rect">
            <a:avLst/>
          </a:prstGeom>
        </p:spPr>
        <p:txBody>
          <a:bodyPr wrap="square">
            <a:spAutoFit/>
          </a:bodyPr>
          <a:lstStyle/>
          <a:p>
            <a:pPr algn="just">
              <a:lnSpc>
                <a:spcPct val="130000"/>
              </a:lnSpc>
            </a:pPr>
            <a:r>
              <a:rPr lang="en-US" altLang="zh-CN" sz="2400" spc="100" dirty="0">
                <a:latin typeface="+mn-ea"/>
              </a:rPr>
              <a:t>1.</a:t>
            </a:r>
            <a:r>
              <a:rPr lang="zh-CN" altLang="en-US" sz="2400" spc="100" dirty="0">
                <a:latin typeface="+mn-ea"/>
              </a:rPr>
              <a:t>对于每个信号，可以根据真值表建立逻辑门电路实现。</a:t>
            </a:r>
            <a:endParaRPr lang="en-US" altLang="zh-CN" sz="2400" spc="100" dirty="0">
              <a:latin typeface="+mn-ea"/>
            </a:endParaRPr>
          </a:p>
          <a:p>
            <a:pPr algn="just">
              <a:lnSpc>
                <a:spcPct val="130000"/>
              </a:lnSpc>
            </a:pPr>
            <a:endParaRPr lang="zh-CN" altLang="en-US" sz="2400" spc="100" dirty="0">
              <a:latin typeface="+mn-ea"/>
            </a:endParaRPr>
          </a:p>
          <a:p>
            <a:pPr algn="just">
              <a:lnSpc>
                <a:spcPct val="130000"/>
              </a:lnSpc>
            </a:pPr>
            <a:r>
              <a:rPr lang="en-US" altLang="zh-CN" sz="2400" spc="100" dirty="0">
                <a:latin typeface="+mn-ea"/>
              </a:rPr>
              <a:t>2.</a:t>
            </a:r>
            <a:r>
              <a:rPr lang="zh-CN" altLang="en-US" sz="2400" spc="100" dirty="0">
                <a:latin typeface="+mn-ea"/>
              </a:rPr>
              <a:t>对于寄存器操作数，根据其在不同指令中的字段直接输出即可。</a:t>
            </a:r>
            <a:endParaRPr lang="en-US" altLang="zh-CN" sz="2400" spc="100" dirty="0">
              <a:latin typeface="+mn-ea"/>
            </a:endParaRPr>
          </a:p>
          <a:p>
            <a:pPr algn="just">
              <a:lnSpc>
                <a:spcPct val="130000"/>
              </a:lnSpc>
            </a:pPr>
            <a:endParaRPr lang="zh-CN" altLang="en-US" sz="2400" spc="100" dirty="0">
              <a:latin typeface="+mn-ea"/>
            </a:endParaRPr>
          </a:p>
          <a:p>
            <a:pPr algn="just">
              <a:lnSpc>
                <a:spcPct val="130000"/>
              </a:lnSpc>
            </a:pPr>
            <a:r>
              <a:rPr lang="en-US" altLang="zh-CN" sz="2400" spc="100" dirty="0">
                <a:latin typeface="+mn-ea"/>
              </a:rPr>
              <a:t>3.</a:t>
            </a:r>
            <a:r>
              <a:rPr lang="zh-CN" altLang="en-US" sz="2400" spc="100" dirty="0">
                <a:latin typeface="+mn-ea"/>
              </a:rPr>
              <a:t>对于符号拓展，需要设计相应的模块，可以参考如下代码：</a:t>
            </a:r>
          </a:p>
        </p:txBody>
      </p:sp>
      <p:pic>
        <p:nvPicPr>
          <p:cNvPr id="3" name="图片 2">
            <a:extLst>
              <a:ext uri="{FF2B5EF4-FFF2-40B4-BE49-F238E27FC236}">
                <a16:creationId xmlns:a16="http://schemas.microsoft.com/office/drawing/2014/main" id="{4A6BBE97-E57B-4D46-9856-C55729F91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68779"/>
            <a:ext cx="5238516" cy="3520440"/>
          </a:xfrm>
          <a:prstGeom prst="rect">
            <a:avLst/>
          </a:prstGeom>
        </p:spPr>
      </p:pic>
    </p:spTree>
    <p:extLst>
      <p:ext uri="{BB962C8B-B14F-4D97-AF65-F5344CB8AC3E}">
        <p14:creationId xmlns:p14="http://schemas.microsoft.com/office/powerpoint/2010/main" val="1863106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占位符 45">
            <a:extLst>
              <a:ext uri="{FF2B5EF4-FFF2-40B4-BE49-F238E27FC236}">
                <a16:creationId xmlns:a16="http://schemas.microsoft.com/office/drawing/2014/main" id="{1961B277-EB6E-42C9-9DF7-AB6FF4FA59BE}"/>
              </a:ext>
            </a:extLst>
          </p:cNvPr>
          <p:cNvPicPr>
            <a:picLocks noGrp="1" noChangeAspect="1"/>
          </p:cNvPicPr>
          <p:nvPr>
            <p:ph type="pic" sz="quarter" idx="10"/>
          </p:nvPr>
        </p:nvPicPr>
        <p:blipFill>
          <a:blip r:embed="rId3"/>
          <a:srcRect l="7" r="7"/>
          <a:stretch>
            <a:fillRect/>
          </a:stretch>
        </p:blipFill>
        <p:spPr>
          <a:xfrm>
            <a:off x="7046913" y="-25400"/>
            <a:ext cx="5145087" cy="6883400"/>
          </a:xfrm>
          <a:prstGeom prst="rect">
            <a:avLst/>
          </a:prstGeom>
        </p:spPr>
      </p:pic>
      <p:sp>
        <p:nvSpPr>
          <p:cNvPr id="40" name="任意多边形: 形状 39">
            <a:extLst>
              <a:ext uri="{FF2B5EF4-FFF2-40B4-BE49-F238E27FC236}">
                <a16:creationId xmlns:a16="http://schemas.microsoft.com/office/drawing/2014/main" id="{A5BA3AAE-4037-4FAB-BD5F-03E9E00BA4F8}"/>
              </a:ext>
            </a:extLst>
          </p:cNvPr>
          <p:cNvSpPr/>
          <p:nvPr/>
        </p:nvSpPr>
        <p:spPr>
          <a:xfrm>
            <a:off x="6614690" y="-26030"/>
            <a:ext cx="5145510" cy="6884029"/>
          </a:xfrm>
          <a:custGeom>
            <a:avLst/>
            <a:gdLst>
              <a:gd name="connsiteX0" fmla="*/ 1701929 w 5145510"/>
              <a:gd name="connsiteY0" fmla="*/ 0 h 6884029"/>
              <a:gd name="connsiteX1" fmla="*/ 5145510 w 5145510"/>
              <a:gd name="connsiteY1" fmla="*/ 0 h 6884029"/>
              <a:gd name="connsiteX2" fmla="*/ 5142292 w 5145510"/>
              <a:gd name="connsiteY2" fmla="*/ 13015 h 6884029"/>
              <a:gd name="connsiteX3" fmla="*/ 2153032 w 5145510"/>
              <a:gd name="connsiteY3" fmla="*/ 13015 h 6884029"/>
              <a:gd name="connsiteX4" fmla="*/ 454321 w 5145510"/>
              <a:gd name="connsiteY4" fmla="*/ 6884029 h 6884029"/>
              <a:gd name="connsiteX5" fmla="*/ 0 w 5145510"/>
              <a:gd name="connsiteY5" fmla="*/ 6884029 h 688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510" h="6884029">
                <a:moveTo>
                  <a:pt x="1701929" y="0"/>
                </a:moveTo>
                <a:lnTo>
                  <a:pt x="5145510" y="0"/>
                </a:lnTo>
                <a:lnTo>
                  <a:pt x="5142292" y="13015"/>
                </a:lnTo>
                <a:lnTo>
                  <a:pt x="2153032" y="13015"/>
                </a:lnTo>
                <a:lnTo>
                  <a:pt x="454321" y="6884029"/>
                </a:lnTo>
                <a:lnTo>
                  <a:pt x="0" y="6884029"/>
                </a:lnTo>
                <a:close/>
              </a:path>
            </a:pathLst>
          </a:cu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15" name="组合 14">
            <a:extLst>
              <a:ext uri="{FF2B5EF4-FFF2-40B4-BE49-F238E27FC236}">
                <a16:creationId xmlns:a16="http://schemas.microsoft.com/office/drawing/2014/main" id="{F63AAACA-91B8-4D5A-8BBC-68E2A67EB373}"/>
              </a:ext>
            </a:extLst>
          </p:cNvPr>
          <p:cNvGrpSpPr/>
          <p:nvPr/>
        </p:nvGrpSpPr>
        <p:grpSpPr>
          <a:xfrm>
            <a:off x="9489440" y="-26030"/>
            <a:ext cx="2702560" cy="6884029"/>
            <a:chOff x="9489440" y="-26029"/>
            <a:chExt cx="2702560" cy="6858000"/>
          </a:xfrm>
        </p:grpSpPr>
        <p:pic>
          <p:nvPicPr>
            <p:cNvPr id="13" name="图片 12">
              <a:extLst>
                <a:ext uri="{FF2B5EF4-FFF2-40B4-BE49-F238E27FC236}">
                  <a16:creationId xmlns:a16="http://schemas.microsoft.com/office/drawing/2014/main" id="{589E6723-CCD2-4B2E-AB2B-66784E42E69C}"/>
                </a:ext>
              </a:extLst>
            </p:cNvPr>
            <p:cNvPicPr>
              <a:picLocks noChangeAspect="1"/>
            </p:cNvPicPr>
            <p:nvPr/>
          </p:nvPicPr>
          <p:blipFill rotWithShape="1">
            <a:blip r:embed="rId4"/>
            <a:srcRect r="47535"/>
            <a:stretch/>
          </p:blipFill>
          <p:spPr>
            <a:xfrm>
              <a:off x="9489440" y="-26029"/>
              <a:ext cx="2702560" cy="6858000"/>
            </a:xfrm>
            <a:prstGeom prst="rect">
              <a:avLst/>
            </a:prstGeom>
          </p:spPr>
        </p:pic>
        <p:pic>
          <p:nvPicPr>
            <p:cNvPr id="32" name="图片 31">
              <a:extLst>
                <a:ext uri="{FF2B5EF4-FFF2-40B4-BE49-F238E27FC236}">
                  <a16:creationId xmlns:a16="http://schemas.microsoft.com/office/drawing/2014/main" id="{CF5805B1-E840-41FA-9FE7-32EFDE85B473}"/>
                </a:ext>
              </a:extLst>
            </p:cNvPr>
            <p:cNvPicPr>
              <a:picLocks noChangeAspect="1"/>
            </p:cNvPicPr>
            <p:nvPr/>
          </p:nvPicPr>
          <p:blipFill rotWithShape="1">
            <a:blip r:embed="rId5"/>
            <a:srcRect r="73736"/>
            <a:stretch/>
          </p:blipFill>
          <p:spPr>
            <a:xfrm>
              <a:off x="10840720" y="-26029"/>
              <a:ext cx="1351280" cy="6858000"/>
            </a:xfrm>
            <a:prstGeom prst="rect">
              <a:avLst/>
            </a:prstGeom>
          </p:spPr>
        </p:pic>
      </p:grpSp>
      <p:sp>
        <p:nvSpPr>
          <p:cNvPr id="52" name="文本框 51">
            <a:extLst>
              <a:ext uri="{FF2B5EF4-FFF2-40B4-BE49-F238E27FC236}">
                <a16:creationId xmlns:a16="http://schemas.microsoft.com/office/drawing/2014/main" id="{62C93FA7-8DFE-4461-8F72-73198C5EF83D}"/>
              </a:ext>
            </a:extLst>
          </p:cNvPr>
          <p:cNvSpPr txBox="1"/>
          <p:nvPr/>
        </p:nvSpPr>
        <p:spPr>
          <a:xfrm>
            <a:off x="522923" y="3190744"/>
            <a:ext cx="6211083" cy="1107996"/>
          </a:xfrm>
          <a:prstGeom prst="rect">
            <a:avLst/>
          </a:prstGeom>
          <a:noFill/>
        </p:spPr>
        <p:txBody>
          <a:bodyPr wrap="square" rtlCol="0">
            <a:spAutoFit/>
          </a:bodyPr>
          <a:lstStyle/>
          <a:p>
            <a:r>
              <a:rPr lang="zh-CN" altLang="en-US" sz="6600" b="1" spc="250" dirty="0">
                <a:solidFill>
                  <a:srgbClr val="7E0C6E"/>
                </a:solidFill>
                <a:latin typeface=""/>
                <a:ea typeface="微软雅黑" panose="020B0503020204020204" pitchFamily="34" charset="-122"/>
                <a:sym typeface=""/>
              </a:rPr>
              <a:t>敬请批评指正！</a:t>
            </a:r>
          </a:p>
        </p:txBody>
      </p:sp>
      <p:pic>
        <p:nvPicPr>
          <p:cNvPr id="54" name="图片 53">
            <a:extLst>
              <a:ext uri="{FF2B5EF4-FFF2-40B4-BE49-F238E27FC236}">
                <a16:creationId xmlns:a16="http://schemas.microsoft.com/office/drawing/2014/main" id="{F10AF977-0326-4B3B-8C31-84815825C451}"/>
              </a:ext>
            </a:extLst>
          </p:cNvPr>
          <p:cNvPicPr>
            <a:picLocks noChangeAspect="1"/>
          </p:cNvPicPr>
          <p:nvPr/>
        </p:nvPicPr>
        <p:blipFill>
          <a:blip r:embed="rId6">
            <a:duotone>
              <a:schemeClr val="accent1">
                <a:shade val="45000"/>
                <a:satMod val="135000"/>
              </a:schemeClr>
              <a:prstClr val="white"/>
            </a:duotone>
          </a:blip>
          <a:stretch>
            <a:fillRect/>
          </a:stretch>
        </p:blipFill>
        <p:spPr>
          <a:xfrm>
            <a:off x="817084" y="1153500"/>
            <a:ext cx="2811381" cy="808033"/>
          </a:xfrm>
          <a:prstGeom prst="rect">
            <a:avLst/>
          </a:prstGeom>
        </p:spPr>
      </p:pic>
    </p:spTree>
    <p:extLst>
      <p:ext uri="{BB962C8B-B14F-4D97-AF65-F5344CB8AC3E}">
        <p14:creationId xmlns:p14="http://schemas.microsoft.com/office/powerpoint/2010/main" val="417399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005403" cy="584775"/>
          </a:xfrm>
          <a:prstGeom prst="rect">
            <a:avLst/>
          </a:prstGeom>
        </p:spPr>
        <p:txBody>
          <a:bodyPr wrap="none">
            <a:spAutoFit/>
          </a:bodyPr>
          <a:lstStyle/>
          <a:p>
            <a:r>
              <a:rPr lang="zh-CN" altLang="en-US" sz="3200" b="1" dirty="0">
                <a:solidFill>
                  <a:srgbClr val="7E0C6E"/>
                </a:solidFill>
                <a:latin typeface="+mn-ea"/>
              </a:rPr>
              <a:t>引言</a:t>
            </a:r>
          </a:p>
        </p:txBody>
      </p:sp>
      <p:sp>
        <p:nvSpPr>
          <p:cNvPr id="15" name="矩形 14">
            <a:extLst>
              <a:ext uri="{FF2B5EF4-FFF2-40B4-BE49-F238E27FC236}">
                <a16:creationId xmlns:a16="http://schemas.microsoft.com/office/drawing/2014/main" id="{EE7F946C-F17E-4D98-AEA2-14D1C04CA9FC}"/>
              </a:ext>
            </a:extLst>
          </p:cNvPr>
          <p:cNvSpPr/>
          <p:nvPr/>
        </p:nvSpPr>
        <p:spPr>
          <a:xfrm>
            <a:off x="1622180" y="2205909"/>
            <a:ext cx="8713258" cy="2446182"/>
          </a:xfrm>
          <a:prstGeom prst="rect">
            <a:avLst/>
          </a:prstGeom>
        </p:spPr>
        <p:txBody>
          <a:bodyPr wrap="square">
            <a:spAutoFit/>
          </a:bodyPr>
          <a:lstStyle/>
          <a:p>
            <a:pPr algn="just">
              <a:lnSpc>
                <a:spcPct val="130000"/>
              </a:lnSpc>
            </a:pPr>
            <a:r>
              <a:rPr lang="zh-CN" altLang="en-US" sz="2400" spc="100" dirty="0">
                <a:latin typeface="+mn-ea"/>
              </a:rPr>
              <a:t>本章的内容是</a:t>
            </a:r>
            <a:r>
              <a:rPr lang="en-US" altLang="zh-CN" sz="2400" spc="100" dirty="0">
                <a:latin typeface="+mn-ea"/>
              </a:rPr>
              <a:t>CPU</a:t>
            </a:r>
            <a:r>
              <a:rPr lang="zh-CN" altLang="en-US" sz="2400" spc="100" dirty="0">
                <a:latin typeface="+mn-ea"/>
              </a:rPr>
              <a:t>，即中央处理器的有关内容。在本章中，我们可以学到关于</a:t>
            </a:r>
            <a:r>
              <a:rPr lang="en-US" altLang="zh-CN" sz="2400" spc="100" dirty="0">
                <a:latin typeface="+mn-ea"/>
              </a:rPr>
              <a:t>CPU</a:t>
            </a:r>
            <a:r>
              <a:rPr lang="zh-CN" altLang="en-US" sz="2400" spc="100" dirty="0">
                <a:latin typeface="+mn-ea"/>
              </a:rPr>
              <a:t>的一切知识，包括简单的单周期实现部分、流水线控制、指令间并行以及异常等等。本节中将从抽象的</a:t>
            </a:r>
            <a:r>
              <a:rPr lang="en-US" altLang="zh-CN" sz="2400" spc="100" dirty="0">
                <a:latin typeface="+mn-ea"/>
              </a:rPr>
              <a:t>CPU</a:t>
            </a:r>
            <a:r>
              <a:rPr lang="zh-CN" altLang="en-US" sz="2400" spc="100" dirty="0">
                <a:latin typeface="+mn-ea"/>
              </a:rPr>
              <a:t>模型出发，揭示逻辑设计的一般方法以及</a:t>
            </a:r>
            <a:r>
              <a:rPr lang="en-US" altLang="zh-CN" sz="2400" spc="100" dirty="0">
                <a:latin typeface="+mn-ea"/>
              </a:rPr>
              <a:t>CPU</a:t>
            </a:r>
            <a:r>
              <a:rPr lang="zh-CN" altLang="en-US" sz="2400" spc="100" dirty="0">
                <a:latin typeface="+mn-ea"/>
              </a:rPr>
              <a:t>内部的设计细节。</a:t>
            </a:r>
          </a:p>
        </p:txBody>
      </p:sp>
      <p:sp>
        <p:nvSpPr>
          <p:cNvPr id="4" name="矩形 3">
            <a:extLst>
              <a:ext uri="{FF2B5EF4-FFF2-40B4-BE49-F238E27FC236}">
                <a16:creationId xmlns:a16="http://schemas.microsoft.com/office/drawing/2014/main" id="{574245F4-C5F9-4F76-8DDB-3034B8ACB4BC}"/>
              </a:ext>
            </a:extLst>
          </p:cNvPr>
          <p:cNvSpPr/>
          <p:nvPr/>
        </p:nvSpPr>
        <p:spPr>
          <a:xfrm>
            <a:off x="341101" y="867531"/>
            <a:ext cx="45719" cy="3770263"/>
          </a:xfrm>
          <a:prstGeom prst="rect">
            <a:avLst/>
          </a:prstGeom>
        </p:spPr>
        <p:txBody>
          <a:bodyPr wrap="square">
            <a:spAutoFit/>
          </a:bodyPr>
          <a:lstStyle/>
          <a:p>
            <a:pPr algn="ctr"/>
            <a:r>
              <a:rPr lang="zh-CN" altLang="en-US" sz="23900" b="1" dirty="0">
                <a:solidFill>
                  <a:srgbClr val="7E0C6E"/>
                </a:solidFill>
                <a:latin typeface="方正姚体" panose="02010601030101010101" pitchFamily="2" charset="-122"/>
                <a:ea typeface="方正姚体" panose="02010601030101010101" pitchFamily="2" charset="-122"/>
              </a:rPr>
              <a:t>“</a:t>
            </a:r>
          </a:p>
        </p:txBody>
      </p:sp>
      <p:sp>
        <p:nvSpPr>
          <p:cNvPr id="5" name="矩形 4">
            <a:extLst>
              <a:ext uri="{FF2B5EF4-FFF2-40B4-BE49-F238E27FC236}">
                <a16:creationId xmlns:a16="http://schemas.microsoft.com/office/drawing/2014/main" id="{5E9C200C-89B4-4EDA-BBDC-5CD417FE146B}"/>
              </a:ext>
            </a:extLst>
          </p:cNvPr>
          <p:cNvSpPr/>
          <p:nvPr/>
        </p:nvSpPr>
        <p:spPr>
          <a:xfrm>
            <a:off x="11805179" y="4032115"/>
            <a:ext cx="45720" cy="3770263"/>
          </a:xfrm>
          <a:prstGeom prst="rect">
            <a:avLst/>
          </a:prstGeom>
        </p:spPr>
        <p:txBody>
          <a:bodyPr wrap="square">
            <a:spAutoFit/>
          </a:bodyPr>
          <a:lstStyle/>
          <a:p>
            <a:pPr algn="ctr"/>
            <a:r>
              <a:rPr lang="zh-CN" altLang="en-US" sz="23900" b="1" dirty="0">
                <a:solidFill>
                  <a:srgbClr val="7E0C6E"/>
                </a:solidFill>
                <a:latin typeface="方正姚体" panose="02010601030101010101" pitchFamily="2" charset="-122"/>
                <a:ea typeface="方正姚体" panose="02010601030101010101" pitchFamily="2" charset="-122"/>
              </a:rPr>
              <a:t>”</a:t>
            </a:r>
          </a:p>
        </p:txBody>
      </p:sp>
    </p:spTree>
    <p:extLst>
      <p:ext uri="{BB962C8B-B14F-4D97-AF65-F5344CB8AC3E}">
        <p14:creationId xmlns:p14="http://schemas.microsoft.com/office/powerpoint/2010/main" val="3364092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87DD850-F20D-431E-BA84-FA9EB10EA920}"/>
              </a:ext>
            </a:extLst>
          </p:cNvPr>
          <p:cNvPicPr>
            <a:picLocks noChangeAspect="1"/>
          </p:cNvPicPr>
          <p:nvPr/>
        </p:nvPicPr>
        <p:blipFill rotWithShape="1">
          <a:blip r:embed="rId3"/>
          <a:srcRect l="33745"/>
          <a:stretch/>
        </p:blipFill>
        <p:spPr>
          <a:xfrm>
            <a:off x="0" y="0"/>
            <a:ext cx="3408832" cy="6858000"/>
          </a:xfrm>
          <a:prstGeom prst="rect">
            <a:avLst/>
          </a:prstGeom>
        </p:spPr>
      </p:pic>
      <p:sp>
        <p:nvSpPr>
          <p:cNvPr id="13" name="平行四边形 12">
            <a:extLst>
              <a:ext uri="{FF2B5EF4-FFF2-40B4-BE49-F238E27FC236}">
                <a16:creationId xmlns:a16="http://schemas.microsoft.com/office/drawing/2014/main" id="{E5C6DB8B-EA2F-4FEE-80E7-8C3D816CA5A8}"/>
              </a:ext>
            </a:extLst>
          </p:cNvPr>
          <p:cNvSpPr/>
          <p:nvPr/>
        </p:nvSpPr>
        <p:spPr>
          <a:xfrm>
            <a:off x="279961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a:extLst>
              <a:ext uri="{FF2B5EF4-FFF2-40B4-BE49-F238E27FC236}">
                <a16:creationId xmlns:a16="http://schemas.microsoft.com/office/drawing/2014/main" id="{E922A78E-E6DA-43F1-958C-F193A1FFD01A}"/>
              </a:ext>
            </a:extLst>
          </p:cNvPr>
          <p:cNvSpPr/>
          <p:nvPr/>
        </p:nvSpPr>
        <p:spPr>
          <a:xfrm>
            <a:off x="1670580" y="0"/>
            <a:ext cx="5145510" cy="6858000"/>
          </a:xfrm>
          <a:prstGeom prst="parallelogram">
            <a:avLst>
              <a:gd name="adj" fmla="val 33076"/>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占位符 3">
            <a:extLst>
              <a:ext uri="{FF2B5EF4-FFF2-40B4-BE49-F238E27FC236}">
                <a16:creationId xmlns:a16="http://schemas.microsoft.com/office/drawing/2014/main" id="{53AB6783-8021-4960-BE85-017F9950B3D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4992" r="24992"/>
          <a:stretch>
            <a:fillRect/>
          </a:stretch>
        </p:blipFill>
        <p:spPr/>
      </p:pic>
      <p:sp>
        <p:nvSpPr>
          <p:cNvPr id="9" name="平行四边形 8">
            <a:extLst>
              <a:ext uri="{FF2B5EF4-FFF2-40B4-BE49-F238E27FC236}">
                <a16:creationId xmlns:a16="http://schemas.microsoft.com/office/drawing/2014/main" id="{1DB3A94B-ABEA-4166-BDBA-6EE5281F9618}"/>
              </a:ext>
            </a:extLst>
          </p:cNvPr>
          <p:cNvSpPr/>
          <p:nvPr/>
        </p:nvSpPr>
        <p:spPr>
          <a:xfrm>
            <a:off x="541550" y="0"/>
            <a:ext cx="5145510" cy="6858000"/>
          </a:xfrm>
          <a:prstGeom prst="parallelogram">
            <a:avLst>
              <a:gd name="adj" fmla="val 33076"/>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20B6B3C5-28B3-49C3-AA00-984421BBAD0B}"/>
              </a:ext>
            </a:extLst>
          </p:cNvPr>
          <p:cNvSpPr/>
          <p:nvPr/>
        </p:nvSpPr>
        <p:spPr>
          <a:xfrm>
            <a:off x="7010400" y="3647762"/>
            <a:ext cx="5546832" cy="1754326"/>
          </a:xfrm>
          <a:prstGeom prst="rect">
            <a:avLst/>
          </a:prstGeom>
        </p:spPr>
        <p:txBody>
          <a:bodyPr wrap="square">
            <a:spAutoFit/>
          </a:bodyPr>
          <a:lstStyle/>
          <a:p>
            <a:pPr algn="ctr"/>
            <a:r>
              <a:rPr lang="zh-CN" altLang="en-US" sz="5400" b="1" dirty="0">
                <a:solidFill>
                  <a:srgbClr val="7E0C6E"/>
                </a:solidFill>
                <a:effectLst>
                  <a:outerShdw blurRad="50800" dist="38100" dir="2700000" algn="tl" rotWithShape="0">
                    <a:prstClr val="black">
                      <a:alpha val="40000"/>
                    </a:prstClr>
                  </a:outerShdw>
                </a:effectLst>
                <a:latin typeface="+mj-ea"/>
                <a:ea typeface="+mj-ea"/>
              </a:rPr>
              <a:t>前置知识</a:t>
            </a:r>
            <a:endParaRPr lang="en-US" altLang="zh-CN" sz="5400" b="1" dirty="0">
              <a:solidFill>
                <a:srgbClr val="7E0C6E"/>
              </a:solidFill>
              <a:effectLst>
                <a:outerShdw blurRad="50800" dist="38100" dir="2700000" algn="tl" rotWithShape="0">
                  <a:prstClr val="black">
                    <a:alpha val="40000"/>
                  </a:prstClr>
                </a:outerShdw>
              </a:effectLst>
              <a:latin typeface="+mj-ea"/>
              <a:ea typeface="+mj-ea"/>
            </a:endParaRPr>
          </a:p>
          <a:p>
            <a:pPr algn="ctr"/>
            <a:r>
              <a:rPr lang="en-US" altLang="zh-CN" sz="5400" b="1" dirty="0">
                <a:solidFill>
                  <a:srgbClr val="7E0C6E"/>
                </a:solidFill>
                <a:effectLst>
                  <a:outerShdw blurRad="50800" dist="38100" dir="2700000" algn="tl" rotWithShape="0">
                    <a:prstClr val="black">
                      <a:alpha val="40000"/>
                    </a:prstClr>
                  </a:outerShdw>
                </a:effectLst>
                <a:latin typeface="+mj-ea"/>
                <a:ea typeface="+mj-ea"/>
              </a:rPr>
              <a:t>——</a:t>
            </a:r>
            <a:r>
              <a:rPr lang="zh-CN" altLang="en-US" sz="5400" b="1" dirty="0">
                <a:solidFill>
                  <a:srgbClr val="7E0C6E"/>
                </a:solidFill>
                <a:effectLst>
                  <a:outerShdw blurRad="50800" dist="38100" dir="2700000" algn="tl" rotWithShape="0">
                    <a:prstClr val="black">
                      <a:alpha val="40000"/>
                    </a:prstClr>
                  </a:outerShdw>
                </a:effectLst>
                <a:latin typeface="+mj-ea"/>
                <a:ea typeface="+mj-ea"/>
              </a:rPr>
              <a:t>数字逻辑</a:t>
            </a:r>
          </a:p>
        </p:txBody>
      </p:sp>
      <p:sp>
        <p:nvSpPr>
          <p:cNvPr id="16" name="矩形 15">
            <a:extLst>
              <a:ext uri="{FF2B5EF4-FFF2-40B4-BE49-F238E27FC236}">
                <a16:creationId xmlns:a16="http://schemas.microsoft.com/office/drawing/2014/main" id="{606AF47E-4551-4E31-846E-076521C58770}"/>
              </a:ext>
            </a:extLst>
          </p:cNvPr>
          <p:cNvSpPr/>
          <p:nvPr/>
        </p:nvSpPr>
        <p:spPr>
          <a:xfrm>
            <a:off x="8643983" y="2061935"/>
            <a:ext cx="1877437" cy="1862048"/>
          </a:xfrm>
          <a:prstGeom prst="rect">
            <a:avLst/>
          </a:prstGeom>
          <a:noFill/>
        </p:spPr>
        <p:txBody>
          <a:bodyPr wrap="none">
            <a:spAutoFit/>
          </a:bodyPr>
          <a:lstStyle/>
          <a:p>
            <a:r>
              <a:rPr lang="en-US" altLang="zh-CN"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02</a:t>
            </a:r>
            <a:endParaRPr lang="zh-CN" altLang="en-US" sz="11500" b="1" dirty="0">
              <a:solidFill>
                <a:srgbClr val="7E0C6E"/>
              </a:solidFill>
              <a:effectLst>
                <a:outerShdw blurRad="50800" dist="38100" dir="2700000" algn="tl" rotWithShape="0">
                  <a:prstClr val="black">
                    <a:alpha val="40000"/>
                  </a:prstClr>
                </a:outerShdw>
              </a:effectLst>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559819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26141" cy="584775"/>
          </a:xfrm>
          <a:prstGeom prst="rect">
            <a:avLst/>
          </a:prstGeom>
        </p:spPr>
        <p:txBody>
          <a:bodyPr wrap="none">
            <a:spAutoFit/>
          </a:bodyPr>
          <a:lstStyle/>
          <a:p>
            <a:r>
              <a:rPr lang="zh-CN" altLang="en-US" sz="3200" b="1" dirty="0">
                <a:solidFill>
                  <a:srgbClr val="7E0C6E"/>
                </a:solidFill>
                <a:latin typeface="+mn-ea"/>
              </a:rPr>
              <a:t>组合逻辑</a:t>
            </a:r>
          </a:p>
        </p:txBody>
      </p:sp>
      <p:sp>
        <p:nvSpPr>
          <p:cNvPr id="15" name="矩形 14">
            <a:extLst>
              <a:ext uri="{FF2B5EF4-FFF2-40B4-BE49-F238E27FC236}">
                <a16:creationId xmlns:a16="http://schemas.microsoft.com/office/drawing/2014/main" id="{EE7F946C-F17E-4D98-AEA2-14D1C04CA9FC}"/>
              </a:ext>
            </a:extLst>
          </p:cNvPr>
          <p:cNvSpPr/>
          <p:nvPr/>
        </p:nvSpPr>
        <p:spPr>
          <a:xfrm>
            <a:off x="766677" y="1292891"/>
            <a:ext cx="10658646" cy="2446182"/>
          </a:xfrm>
          <a:prstGeom prst="rect">
            <a:avLst/>
          </a:prstGeom>
        </p:spPr>
        <p:txBody>
          <a:bodyPr wrap="square">
            <a:spAutoFit/>
          </a:bodyPr>
          <a:lstStyle/>
          <a:p>
            <a:pPr algn="just">
              <a:lnSpc>
                <a:spcPct val="130000"/>
              </a:lnSpc>
            </a:pPr>
            <a:r>
              <a:rPr lang="zh-CN" altLang="en-US" sz="2400" spc="100" dirty="0">
                <a:latin typeface="+mn-ea"/>
              </a:rPr>
              <a:t>组合逻辑元件：</a:t>
            </a:r>
            <a:endParaRPr lang="en-US" altLang="zh-CN" sz="2400" spc="100" dirty="0">
              <a:latin typeface="+mn-ea"/>
            </a:endParaRPr>
          </a:p>
          <a:p>
            <a:pPr algn="just">
              <a:lnSpc>
                <a:spcPct val="130000"/>
              </a:lnSpc>
            </a:pPr>
            <a:r>
              <a:rPr lang="zh-CN" altLang="en-US" sz="2400" spc="100" dirty="0">
                <a:latin typeface="+mn-ea"/>
              </a:rPr>
              <a:t>组合逻辑元件的输入与输出只和当前状态有关</a:t>
            </a:r>
            <a:endParaRPr lang="en-US" altLang="zh-CN" sz="2400" spc="100" dirty="0">
              <a:latin typeface="+mn-ea"/>
            </a:endParaRPr>
          </a:p>
          <a:p>
            <a:pPr algn="just">
              <a:lnSpc>
                <a:spcPct val="130000"/>
              </a:lnSpc>
            </a:pPr>
            <a:endParaRPr lang="en-US" altLang="zh-CN" sz="2400" spc="100" dirty="0">
              <a:latin typeface="+mn-ea"/>
            </a:endParaRPr>
          </a:p>
          <a:p>
            <a:pPr algn="just">
              <a:lnSpc>
                <a:spcPct val="130000"/>
              </a:lnSpc>
            </a:pPr>
            <a:r>
              <a:rPr lang="zh-CN" altLang="en-US" sz="2400" spc="100" dirty="0">
                <a:latin typeface="+mn-ea"/>
              </a:rPr>
              <a:t>典型的组合逻辑单元有：与或非门，加法减法器，数据选择器（</a:t>
            </a:r>
            <a:r>
              <a:rPr lang="en-US" altLang="zh-CN" sz="2400" spc="100" dirty="0">
                <a:latin typeface="+mn-ea"/>
              </a:rPr>
              <a:t>MUX</a:t>
            </a:r>
            <a:r>
              <a:rPr lang="zh-CN" altLang="en-US" sz="2400" spc="100" dirty="0">
                <a:latin typeface="+mn-ea"/>
              </a:rPr>
              <a:t>），以及</a:t>
            </a:r>
            <a:r>
              <a:rPr lang="en-US" altLang="zh-CN" sz="2400" spc="100" dirty="0">
                <a:latin typeface="+mn-ea"/>
              </a:rPr>
              <a:t>ALU</a:t>
            </a:r>
            <a:r>
              <a:rPr lang="zh-CN" altLang="en-US" sz="2400" spc="100" dirty="0">
                <a:latin typeface="+mn-ea"/>
              </a:rPr>
              <a:t>（</a:t>
            </a:r>
            <a:r>
              <a:rPr lang="en-US" altLang="zh-CN" sz="2400" spc="100" dirty="0">
                <a:latin typeface="+mn-ea"/>
              </a:rPr>
              <a:t>arithmetic and logic unit</a:t>
            </a:r>
            <a:r>
              <a:rPr lang="zh-CN" altLang="en-US" sz="2400" spc="100" dirty="0">
                <a:latin typeface="+mn-ea"/>
              </a:rPr>
              <a:t>，算术逻辑单元）</a:t>
            </a:r>
          </a:p>
        </p:txBody>
      </p:sp>
      <p:pic>
        <p:nvPicPr>
          <p:cNvPr id="6" name="图片 5">
            <a:extLst>
              <a:ext uri="{FF2B5EF4-FFF2-40B4-BE49-F238E27FC236}">
                <a16:creationId xmlns:a16="http://schemas.microsoft.com/office/drawing/2014/main" id="{C8853AB0-DAFB-4DC2-93E6-3BB7DFFD2704}"/>
              </a:ext>
            </a:extLst>
          </p:cNvPr>
          <p:cNvPicPr>
            <a:picLocks noChangeAspect="1"/>
          </p:cNvPicPr>
          <p:nvPr/>
        </p:nvPicPr>
        <p:blipFill>
          <a:blip r:embed="rId3"/>
          <a:stretch>
            <a:fillRect/>
          </a:stretch>
        </p:blipFill>
        <p:spPr>
          <a:xfrm>
            <a:off x="695154" y="3860661"/>
            <a:ext cx="10107436" cy="1981477"/>
          </a:xfrm>
          <a:prstGeom prst="rect">
            <a:avLst/>
          </a:prstGeom>
        </p:spPr>
      </p:pic>
    </p:spTree>
    <p:extLst>
      <p:ext uri="{BB962C8B-B14F-4D97-AF65-F5344CB8AC3E}">
        <p14:creationId xmlns:p14="http://schemas.microsoft.com/office/powerpoint/2010/main" val="3688324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0B4FD0D-902E-44AF-A1BD-6907471F9A43}"/>
              </a:ext>
            </a:extLst>
          </p:cNvPr>
          <p:cNvSpPr/>
          <p:nvPr/>
        </p:nvSpPr>
        <p:spPr>
          <a:xfrm>
            <a:off x="695154" y="135985"/>
            <a:ext cx="1826141" cy="584775"/>
          </a:xfrm>
          <a:prstGeom prst="rect">
            <a:avLst/>
          </a:prstGeom>
        </p:spPr>
        <p:txBody>
          <a:bodyPr wrap="none">
            <a:spAutoFit/>
          </a:bodyPr>
          <a:lstStyle/>
          <a:p>
            <a:r>
              <a:rPr lang="zh-CN" altLang="en-US" sz="3200" b="1" dirty="0">
                <a:solidFill>
                  <a:srgbClr val="7E0C6E"/>
                </a:solidFill>
                <a:latin typeface="+mn-ea"/>
              </a:rPr>
              <a:t>时序逻辑</a:t>
            </a:r>
          </a:p>
        </p:txBody>
      </p:sp>
      <p:sp>
        <p:nvSpPr>
          <p:cNvPr id="15" name="矩形 14">
            <a:extLst>
              <a:ext uri="{FF2B5EF4-FFF2-40B4-BE49-F238E27FC236}">
                <a16:creationId xmlns:a16="http://schemas.microsoft.com/office/drawing/2014/main" id="{EE7F946C-F17E-4D98-AEA2-14D1C04CA9FC}"/>
              </a:ext>
            </a:extLst>
          </p:cNvPr>
          <p:cNvSpPr/>
          <p:nvPr/>
        </p:nvSpPr>
        <p:spPr>
          <a:xfrm>
            <a:off x="695154" y="1155700"/>
            <a:ext cx="10658646" cy="2446182"/>
          </a:xfrm>
          <a:prstGeom prst="rect">
            <a:avLst/>
          </a:prstGeom>
        </p:spPr>
        <p:txBody>
          <a:bodyPr wrap="square">
            <a:spAutoFit/>
          </a:bodyPr>
          <a:lstStyle/>
          <a:p>
            <a:pPr algn="just">
              <a:lnSpc>
                <a:spcPct val="130000"/>
              </a:lnSpc>
            </a:pPr>
            <a:r>
              <a:rPr lang="zh-CN" altLang="en-US" sz="2400" spc="100" dirty="0">
                <a:latin typeface="+mn-ea"/>
              </a:rPr>
              <a:t>时序逻辑元件：</a:t>
            </a:r>
            <a:endParaRPr lang="en-US" altLang="zh-CN" sz="2400" spc="100" dirty="0">
              <a:latin typeface="+mn-ea"/>
            </a:endParaRPr>
          </a:p>
          <a:p>
            <a:pPr algn="just">
              <a:lnSpc>
                <a:spcPct val="130000"/>
              </a:lnSpc>
            </a:pPr>
            <a:r>
              <a:rPr lang="zh-CN" altLang="en-US" sz="2400" dirty="0"/>
              <a:t>输出总与当前的状态有关，也有可能与输入有关</a:t>
            </a:r>
            <a:endParaRPr lang="en-US" altLang="zh-CN" sz="2400" dirty="0"/>
          </a:p>
          <a:p>
            <a:pPr algn="just">
              <a:lnSpc>
                <a:spcPct val="130000"/>
              </a:lnSpc>
            </a:pPr>
            <a:r>
              <a:rPr lang="zh-CN" altLang="en-US" sz="2400" spc="100" dirty="0">
                <a:latin typeface="+mn-ea"/>
              </a:rPr>
              <a:t>内部总是带有存储功能</a:t>
            </a:r>
            <a:endParaRPr lang="en-US" altLang="zh-CN" sz="2400" spc="100" dirty="0">
              <a:latin typeface="+mn-ea"/>
            </a:endParaRPr>
          </a:p>
          <a:p>
            <a:pPr algn="just">
              <a:lnSpc>
                <a:spcPct val="130000"/>
              </a:lnSpc>
            </a:pPr>
            <a:endParaRPr lang="en-US" altLang="zh-CN" sz="2400" spc="100" dirty="0">
              <a:latin typeface="+mn-ea"/>
            </a:endParaRPr>
          </a:p>
          <a:p>
            <a:pPr algn="just">
              <a:lnSpc>
                <a:spcPct val="130000"/>
              </a:lnSpc>
            </a:pPr>
            <a:r>
              <a:rPr lang="zh-CN" altLang="en-US" sz="2400" dirty="0"/>
              <a:t>实例：寄存器（由触发器组成）等</a:t>
            </a:r>
            <a:endParaRPr lang="zh-CN" altLang="en-US" sz="2400" spc="100" dirty="0">
              <a:latin typeface="+mn-ea"/>
            </a:endParaRPr>
          </a:p>
        </p:txBody>
      </p:sp>
      <p:pic>
        <p:nvPicPr>
          <p:cNvPr id="7" name="图片 6">
            <a:extLst>
              <a:ext uri="{FF2B5EF4-FFF2-40B4-BE49-F238E27FC236}">
                <a16:creationId xmlns:a16="http://schemas.microsoft.com/office/drawing/2014/main" id="{1887A069-2187-4680-8EB6-EBC1E8122A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5154" y="3780365"/>
            <a:ext cx="6065871" cy="2446182"/>
          </a:xfrm>
          <a:prstGeom prst="rect">
            <a:avLst/>
          </a:prstGeom>
          <a:noFill/>
          <a:ln>
            <a:noFill/>
          </a:ln>
        </p:spPr>
      </p:pic>
      <p:pic>
        <p:nvPicPr>
          <p:cNvPr id="8" name="图片 7">
            <a:extLst>
              <a:ext uri="{FF2B5EF4-FFF2-40B4-BE49-F238E27FC236}">
                <a16:creationId xmlns:a16="http://schemas.microsoft.com/office/drawing/2014/main" id="{1D899BDA-81F5-4030-B7EB-7E251F696D0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175393" y="3780365"/>
            <a:ext cx="4431519" cy="2256368"/>
          </a:xfrm>
          <a:prstGeom prst="rect">
            <a:avLst/>
          </a:prstGeom>
          <a:noFill/>
          <a:ln>
            <a:noFill/>
          </a:ln>
        </p:spPr>
      </p:pic>
    </p:spTree>
    <p:extLst>
      <p:ext uri="{BB962C8B-B14F-4D97-AF65-F5344CB8AC3E}">
        <p14:creationId xmlns:p14="http://schemas.microsoft.com/office/powerpoint/2010/main" val="3137641059"/>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TotalTime>
  <Words>2295</Words>
  <Application>Microsoft Office PowerPoint</Application>
  <PresentationFormat>宽屏</PresentationFormat>
  <Paragraphs>326</Paragraphs>
  <Slides>57</Slides>
  <Notes>53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57</vt:i4>
      </vt:variant>
    </vt:vector>
  </HeadingPairs>
  <TitlesOfParts>
    <vt:vector size="66" baseType="lpstr">
      <vt:lpstr>等线</vt:lpstr>
      <vt:lpstr>方正粗黑宋简体</vt:lpstr>
      <vt:lpstr>方正姚体</vt:lpstr>
      <vt:lpstr>微软雅黑</vt:lpstr>
      <vt:lpstr>优设标题黑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yi的练习公众号</dc:title>
  <dc:subject>本内容仅供学习交流之用，禁止商用！</dc:subject>
  <dc:creator>yi的练习公众号</dc:creator>
  <cp:lastModifiedBy>CCC</cp:lastModifiedBy>
  <cp:revision>55</cp:revision>
  <dcterms:created xsi:type="dcterms:W3CDTF">2020-04-28T01:54:53Z</dcterms:created>
  <dcterms:modified xsi:type="dcterms:W3CDTF">2022-05-14T16:47:19Z</dcterms:modified>
</cp:coreProperties>
</file>